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339" r:id="rId3"/>
    <p:sldId id="317" r:id="rId4"/>
    <p:sldId id="258" r:id="rId5"/>
    <p:sldId id="340" r:id="rId6"/>
    <p:sldId id="315" r:id="rId7"/>
    <p:sldId id="316" r:id="rId8"/>
    <p:sldId id="278" r:id="rId9"/>
    <p:sldId id="341" r:id="rId10"/>
    <p:sldId id="268" r:id="rId11"/>
    <p:sldId id="279" r:id="rId12"/>
    <p:sldId id="342" r:id="rId13"/>
    <p:sldId id="343" r:id="rId14"/>
    <p:sldId id="344" r:id="rId15"/>
    <p:sldId id="345" r:id="rId16"/>
    <p:sldId id="354" r:id="rId17"/>
    <p:sldId id="355" r:id="rId18"/>
    <p:sldId id="356" r:id="rId19"/>
    <p:sldId id="357" r:id="rId20"/>
    <p:sldId id="358" r:id="rId21"/>
    <p:sldId id="359" r:id="rId22"/>
    <p:sldId id="360" r:id="rId23"/>
    <p:sldId id="314" r:id="rId24"/>
  </p:sldIdLst>
  <p:sldSz cx="9144000" cy="6858000" type="screen4x3"/>
  <p:notesSz cx="6858000" cy="9144000"/>
  <p:embeddedFontLst>
    <p:embeddedFont>
      <p:font typeface="Bebas Neue" panose="020B0604020202020204" charset="0"/>
      <p:regular r:id="rId26"/>
    </p:embeddedFont>
    <p:embeddedFont>
      <p:font typeface="Calibri" panose="020F0502020204030204" pitchFamily="34" charset="0"/>
      <p:regular r:id="rId27"/>
      <p:bold r:id="rId28"/>
      <p:italic r:id="rId29"/>
      <p:boldItalic r:id="rId30"/>
    </p:embeddedFont>
    <p:embeddedFont>
      <p:font typeface="Franklin Gothic" panose="020B0604020202020204" charset="0"/>
      <p:regular r:id="rId31"/>
      <p:bold r:id="rId32"/>
      <p:italic r:id="rId33"/>
      <p:boldItalic r:id="rId34"/>
    </p:embeddedFont>
    <p:embeddedFont>
      <p:font typeface="Roboto Condensed" panose="020B0604020202020204" charset="0"/>
      <p:regular r:id="rId35"/>
      <p:bold r:id="rId36"/>
      <p:italic r:id="rId37"/>
      <p:boldItalic r:id="rId38"/>
    </p:embeddedFont>
    <p:embeddedFont>
      <p:font typeface="Roboto Mono"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2714" autoAdjust="0"/>
  </p:normalViewPr>
  <p:slideViewPr>
    <p:cSldViewPr snapToGrid="0" snapToObjects="1">
      <p:cViewPr varScale="1">
        <p:scale>
          <a:sx n="52" d="100"/>
          <a:sy n="52" d="100"/>
        </p:scale>
        <p:origin x="19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Mostrando la Salida de un Bloque PL/SQL</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Para mostrar la salida de un bloque PL/SQL:</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Primero se debe activar la visualización del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DBMS_OUTPUT (de Oracle) haciendo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click</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en el botón Ver de SQL Developer. </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Segundo, elegir la opción Salida de DBMS (ventana 2) y se abrirá la ventana como la que se muestra en número 3. </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esta ventana se debe dar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click</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en Activar DBMS_OUTPUT para conexión lo que hará que aparezca la ventana 4. En esta ventana se debe seleccionar base de datos en la cual se desea trabajar. </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Al hacerlo se activará la ventana 5 en donde se visualizarán todas las salidas de los bloques PL/SQL que se ejecuten.</a:t>
            </a:r>
          </a:p>
        </p:txBody>
      </p:sp>
    </p:spTree>
    <p:extLst>
      <p:ext uri="{BB962C8B-B14F-4D97-AF65-F5344CB8AC3E}">
        <p14:creationId xmlns:p14="http://schemas.microsoft.com/office/powerpoint/2010/main" val="2902309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Mostrando la Salida de un Bloque PL/SQL</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Una vez activa la salida del bloque PL/SQL, se debe utilizar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 Oracle DBMS_OUTPUT y su procedimiento PUT_LINE en el bloque PL/SQL como se muestra en ventana 6. De esta manera, el bloque obtiene el primer nombre del empleado con identificación 100 y lo almacena en la variable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v_fname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Posteriormente el bloque muestra el mensaje El primer nombre del empleado 100 es concatenado con el valor almacenado en la variable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v_fname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que es Steven. Por lo tanto al ejecutar el bloque PL/SQL la salida será el resultado que se muestra en ventana 7.</a:t>
            </a:r>
          </a:p>
        </p:txBody>
      </p:sp>
    </p:spTree>
    <p:extLst>
      <p:ext uri="{BB962C8B-B14F-4D97-AF65-F5344CB8AC3E}">
        <p14:creationId xmlns:p14="http://schemas.microsoft.com/office/powerpoint/2010/main" val="26632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Mostrando la Salida de un Bloque PL/SQL</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Otra opción para mostrar la salida de un bloque PL/SQL, es utilizar el comando SET SERVEROUPUT ON el que se activará la visualización del DBMS_OUTPUT (como se muestra en ventana 1). A continuación se escribe el bloque PL/SQL usando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 Oracle DBMS_OUTPUT y su procedimiento PUT_LINE. Por lo tanto al ejecutar el bloque PL/SQL la salida será el resultado que se muestra en ventana 2.</a:t>
            </a:r>
          </a:p>
        </p:txBody>
      </p:sp>
    </p:spTree>
    <p:extLst>
      <p:ext uri="{BB962C8B-B14F-4D97-AF65-F5344CB8AC3E}">
        <p14:creationId xmlns:p14="http://schemas.microsoft.com/office/powerpoint/2010/main" val="27736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Identificador no válido</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 bloque PL/SQL (anónimo o con nombre) no se puede ejecutar mientras la base de datos no haya realizado la compilación. Si bien los errores de compilación pueden ser múltiples, los mas columnas con los que se describen a continuación.</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error de Identificador no válido significa que:</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columna de la sentencia SQL no es válida.</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que se usa en la sección de ejecución del bloque no está definida en la sección de definición de variables.</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que se usa en la sección de ejecución del bloque no coincide con el nombre definido en la sección de definición de variables.</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el la línea 10 del bloque existe un error porque que identificador V_SALARIO se debe declarar porque no se ha definido esa variable en la sección de definición de variables. Además en la línea 14 se indica que el identificador V_DESC_DEPTO se debe declarar porque tampoco se ha definido esa variable en el bloque.</a:t>
            </a:r>
            <a:endParaRPr kumimoji="0" lang="es-CL"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3137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Conversión de tipo de dato</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en la línea 11 del bloque existe un error de conversión de carácter a número o de valor. Esto significa que en alguna variable se está almacenando un valor que no es compatible con el tipo de dato que se definió la variable. En este caso, la variable V_DESC_DEPTO se usa para almacenar el nombre del departamento que es una columna VARCHAR2 y la variable se definió con tipo de dato NUMBER.</a:t>
            </a:r>
          </a:p>
        </p:txBody>
      </p:sp>
    </p:spTree>
    <p:extLst>
      <p:ext uri="{BB962C8B-B14F-4D97-AF65-F5344CB8AC3E}">
        <p14:creationId xmlns:p14="http://schemas.microsoft.com/office/powerpoint/2010/main" val="86257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Precisión de número o buffer de cadenas de caracteres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en la línea 11 del bloque existe un error de precisión de número. Esto significa que se está almacenando un valor más largo que el que puede almacenar en alguna variable. En este caso, la variable V_SALARIO se definió de largo 1 y los salarios almacenados en la tabla EMPLOYEES posen más de 1 dígito.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Cuando este error ocurre con caracteres, se visualiza el mensaje: buffer de cadenas de caracteres demasiado pequeño numérico o de valor.</a:t>
            </a:r>
          </a:p>
        </p:txBody>
      </p:sp>
    </p:spTree>
    <p:extLst>
      <p:ext uri="{BB962C8B-B14F-4D97-AF65-F5344CB8AC3E}">
        <p14:creationId xmlns:p14="http://schemas.microsoft.com/office/powerpoint/2010/main" val="3678918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No se ha finalizado una sentencia PL/SQL o SQL</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existe un error en la línea 6 del bloque ya que se ha encontrado el símbolo BEGIN sin finalizar la declaración de la variable V_DESC_DEPTO. Falta ; para finalizar la declaración de esa variable.</a:t>
            </a:r>
          </a:p>
        </p:txBody>
      </p:sp>
    </p:spTree>
    <p:extLst>
      <p:ext uri="{BB962C8B-B14F-4D97-AF65-F5344CB8AC3E}">
        <p14:creationId xmlns:p14="http://schemas.microsoft.com/office/powerpoint/2010/main" val="2483443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No se ha finalizado una sentencia PL/SQL o SQL</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existe un error en la línea 21 del bloque ya que se ha encontrado el símbolo ; cuando se esperaba LOOP. Este error significa que existe un LOOP sin END LOOP.</a:t>
            </a:r>
          </a:p>
        </p:txBody>
      </p:sp>
    </p:spTree>
    <p:extLst>
      <p:ext uri="{BB962C8B-B14F-4D97-AF65-F5344CB8AC3E}">
        <p14:creationId xmlns:p14="http://schemas.microsoft.com/office/powerpoint/2010/main" val="938483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No se ha finalizado una sentencia PL/SQL o SQL</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indica que existe un error en la línea 20 del bloque ya que se ha encontrado el símbolo LOOP cuando se esperaba IF. Este error significa que existe un IF sin END IF.</a:t>
            </a:r>
          </a:p>
        </p:txBody>
      </p:sp>
    </p:spTree>
    <p:extLst>
      <p:ext uri="{BB962C8B-B14F-4D97-AF65-F5344CB8AC3E}">
        <p14:creationId xmlns:p14="http://schemas.microsoft.com/office/powerpoint/2010/main" val="373789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Lenguaje de Programación PL/SQL</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effectLst/>
                <a:latin typeface="Calibri" panose="020F0502020204030204" pitchFamily="34" charset="0"/>
                <a:ea typeface="Arial"/>
                <a:cs typeface="Arial"/>
                <a:sym typeface="Arial"/>
              </a:rPr>
              <a:t>PL/SQL es un lenguaje de procedimiento diseñado específicamente para abarcar sentencias SQL dentro de su sintaxis. El servidor de base de datos Oracle compila las unidades de programa PL/SQL y se almacenan dentro de la base de datos. Y en tiempo de ejecución, tanto PL/SQL como SQL se ejecutan dentro del mismo proceso de servidor, brindando una eficiencia óptima. PL/SQL hereda automáticamente la robustez, la seguridad y la portabilidad de la base de datos Oracle.</a:t>
            </a:r>
          </a:p>
          <a:p>
            <a:pPr marL="171450" marR="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Calibri" panose="020F0502020204030204" pitchFamily="34" charset="0"/>
                <a:ea typeface="Arial"/>
                <a:cs typeface="Arial"/>
                <a:sym typeface="Arial"/>
              </a:rPr>
              <a:t>Fue desarrollado por Oracle a finales de los 80. Originalmente, PL/SQL tenía capacidades limitadas, pero eso cambió a principios de la década de 1990. </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effectLst/>
                <a:latin typeface="Calibri" panose="020F0502020204030204" pitchFamily="34" charset="0"/>
                <a:ea typeface="Arial"/>
                <a:cs typeface="Arial"/>
                <a:sym typeface="Arial"/>
              </a:rPr>
              <a:t>Las sentencias SQL son nativas e integradas en el lenguaje PL/SQL. </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effectLst/>
                <a:latin typeface="Calibri" panose="020F0502020204030204" pitchFamily="34" charset="0"/>
                <a:ea typeface="Arial"/>
                <a:cs typeface="Arial"/>
                <a:sym typeface="Arial"/>
              </a:rPr>
              <a:t>Se puede</a:t>
            </a:r>
            <a:r>
              <a:rPr lang="es-CL" sz="1200" b="0" i="0" u="none" strike="noStrike" cap="none" baseline="0" dirty="0">
                <a:solidFill>
                  <a:srgbClr val="000000"/>
                </a:solidFill>
                <a:effectLst/>
                <a:latin typeface="Calibri" panose="020F0502020204030204" pitchFamily="34" charset="0"/>
                <a:ea typeface="Arial"/>
                <a:cs typeface="Arial"/>
                <a:sym typeface="Arial"/>
              </a:rPr>
              <a:t> ejecutar </a:t>
            </a:r>
            <a:r>
              <a:rPr lang="es-CL" sz="1200" b="0" i="0" u="none" strike="noStrike" cap="none" dirty="0">
                <a:solidFill>
                  <a:srgbClr val="000000"/>
                </a:solidFill>
                <a:effectLst/>
                <a:latin typeface="Calibri" panose="020F0502020204030204" pitchFamily="34" charset="0"/>
                <a:ea typeface="Arial"/>
                <a:cs typeface="Arial"/>
                <a:sym typeface="Arial"/>
              </a:rPr>
              <a:t>PL/SQL directamente desde la línea de comandos de la Interfaz SQL * Plus,</a:t>
            </a:r>
            <a:r>
              <a:rPr lang="es-CL" sz="1200" b="0" i="0" u="none" strike="noStrike" cap="none" baseline="0" dirty="0">
                <a:solidFill>
                  <a:srgbClr val="000000"/>
                </a:solidFill>
                <a:effectLst/>
                <a:latin typeface="Calibri" panose="020F0502020204030204" pitchFamily="34" charset="0"/>
                <a:ea typeface="Arial"/>
                <a:cs typeface="Arial"/>
                <a:sym typeface="Arial"/>
              </a:rPr>
              <a:t> desde herramientas de desarrollos que se conecten a una base de datos Oracle y desde cualquier aplicación construida en otro de lenguaje de programación que se conecte a una base de datos Oracle (ejemplo: Java, HTML, Angular, etc.).</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Lenguaje de Programación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r>
              <a:rPr lang="es-ES" sz="1200" dirty="0"/>
              <a:t>Cada sitio web que visitamos, cada aplicación que ejecutamos, se construye a partir de un conjunto de tecnologías de software. En la parte superior de la está la capa de presentación, las pantallas o dispositivos interactivos con los que el usuario interactúa directamente. (Algunos de los lenguajes más populares para implementar capas de presentación son Java, .NET, </a:t>
            </a:r>
            <a:r>
              <a:rPr lang="es-CL" sz="1100" b="0" i="0" u="none" strike="noStrike" cap="none" dirty="0">
                <a:solidFill>
                  <a:srgbClr val="000000"/>
                </a:solidFill>
                <a:effectLst/>
                <a:latin typeface="Arial"/>
                <a:ea typeface="Arial"/>
                <a:cs typeface="Arial"/>
                <a:sym typeface="Arial"/>
              </a:rPr>
              <a:t>JavaScript, </a:t>
            </a:r>
            <a:r>
              <a:rPr lang="es-ES" sz="1200" dirty="0"/>
              <a:t>Angular) En la parte inferior está el código de máquina que se comunica con el hardware. En el centro de tecnología  de software se encontrará la base de datos, el software que nos permite almacenar y manipular grandes volúmenes de datos complejos. </a:t>
            </a:r>
          </a:p>
          <a:p>
            <a:pPr marL="171450" indent="-171450" algn="just" eaLnBrk="1" hangingPunct="1">
              <a:lnSpc>
                <a:spcPct val="90000"/>
              </a:lnSpc>
              <a:spcBef>
                <a:spcPct val="0"/>
              </a:spcBef>
              <a:buFont typeface="Arial" panose="020B0604020202020204" pitchFamily="34" charset="0"/>
              <a:buChar char="•"/>
            </a:pPr>
            <a:r>
              <a:rPr lang="es-ES" sz="1200" dirty="0"/>
              <a:t>La tecnología de base de datos relacional, construida alrededor de SQL, es la tecnología de base de datos dominante en el mundo actual. SQL es un lenguaje muy poderoso cuyo único propósito es manipular el contenido de bases de datos relacionales. Sin embargo, SQL no se puede utilizar para implementar toda la lógica empresarial y la funcionalidad que el usuario final necesaria en sus aplicaciones. Eso nos lleva a PL/SQL. </a:t>
            </a:r>
          </a:p>
          <a:p>
            <a:pPr marL="171450" indent="-171450" algn="just" eaLnBrk="1" hangingPunct="1">
              <a:lnSpc>
                <a:spcPct val="90000"/>
              </a:lnSpc>
              <a:spcBef>
                <a:spcPct val="0"/>
              </a:spcBef>
              <a:buFont typeface="Arial" panose="020B0604020202020204" pitchFamily="34" charset="0"/>
              <a:buChar char="•"/>
            </a:pPr>
            <a:r>
              <a:rPr lang="es-ES" sz="1200" dirty="0"/>
              <a:t>PL/SQL significa Lenguaje de procedimiento/Lenguaje de consulta estructurado. PL/SQL ofrece un conjunto de comandos procedimentales que complementan y amplían el alcance de SQL. Ciertamente es posible construir aplicaciones sobre SQL y Oracle </a:t>
            </a:r>
            <a:r>
              <a:rPr lang="es-ES" sz="1200" dirty="0" err="1"/>
              <a:t>Database</a:t>
            </a:r>
            <a:r>
              <a:rPr lang="es-ES" sz="1200" dirty="0"/>
              <a:t> sin usar PL/SQL. Sin embargo, el uso de PL/SQL para realizar operaciones específicas de la base de datos, en particular la ejecución de declaraciones SQL, ofrece varias ventajas, incluida una estrecha integración con SQL, un rendimiento mejorado a través de un tráfico de red reducido y portabilidad (los programas PL/SQL pueden ejecutar en cualquier instancia de Oracle </a:t>
            </a:r>
            <a:r>
              <a:rPr lang="es-ES" sz="1200" dirty="0" err="1"/>
              <a:t>Database</a:t>
            </a:r>
            <a:r>
              <a:rPr lang="es-ES" sz="1200" dirty="0"/>
              <a:t> ). Por lo tanto, el código </a:t>
            </a:r>
            <a:r>
              <a:rPr lang="es-ES" sz="1200" dirty="0" err="1"/>
              <a:t>front-end</a:t>
            </a:r>
            <a:r>
              <a:rPr lang="es-ES" sz="1200" dirty="0"/>
              <a:t> de muchas aplicaciones ejecuta tanto sentencias SQL como bloques PL/SQL, para maximizar el rendimiento y mejorar la capacidad de mantenimiento de esas aplicaciones.</a:t>
            </a:r>
            <a:endParaRPr lang="es-MX" sz="1200" b="0" dirty="0">
              <a:latin typeface="Calibri" panose="020F0502020204030204" pitchFamily="34" charset="0"/>
              <a:ea typeface="ＭＳ Ｐゴシック" pitchFamily="34" charset="-128"/>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PL/SQL (Procedural </a:t>
            </a:r>
            <a:r>
              <a:rPr lang="es-MX" sz="1200" b="0" dirty="0" err="1">
                <a:latin typeface="Calibri" panose="020F0502020204030204" pitchFamily="34" charset="0"/>
                <a:ea typeface="ＭＳ Ｐゴシック" pitchFamily="34" charset="-128"/>
                <a:cs typeface="Arial" pitchFamily="34" charset="0"/>
              </a:rPr>
              <a:t>Language</a:t>
            </a:r>
            <a:r>
              <a:rPr lang="es-MX" sz="1200" b="0" dirty="0">
                <a:latin typeface="Calibri" panose="020F0502020204030204" pitchFamily="34" charset="0"/>
                <a:ea typeface="ＭＳ Ｐゴシック" pitchFamily="34" charset="-128"/>
                <a:cs typeface="Arial" pitchFamily="34" charset="0"/>
              </a:rPr>
              <a:t>/</a:t>
            </a:r>
            <a:r>
              <a:rPr lang="es-CL" sz="1200" b="0" i="0" u="none" strike="noStrike" cap="none" baseline="0" dirty="0" err="1">
                <a:solidFill>
                  <a:srgbClr val="000000"/>
                </a:solidFill>
                <a:latin typeface="Calibri" panose="020F0502020204030204" pitchFamily="34" charset="0"/>
                <a:ea typeface="Arial"/>
                <a:cs typeface="Arial"/>
                <a:sym typeface="Arial"/>
              </a:rPr>
              <a:t>Structured</a:t>
            </a:r>
            <a:r>
              <a:rPr lang="es-CL" sz="1200" b="0" i="0" u="none" strike="noStrike" cap="none" baseline="0" dirty="0">
                <a:solidFill>
                  <a:srgbClr val="000000"/>
                </a:solidFill>
                <a:latin typeface="Calibri" panose="020F0502020204030204" pitchFamily="34" charset="0"/>
                <a:ea typeface="Arial"/>
                <a:cs typeface="Arial"/>
                <a:sym typeface="Arial"/>
              </a:rPr>
              <a:t> </a:t>
            </a:r>
            <a:r>
              <a:rPr lang="es-CL" sz="1200" b="0" i="0" u="none" strike="noStrike" cap="none" baseline="0" dirty="0" err="1">
                <a:solidFill>
                  <a:srgbClr val="000000"/>
                </a:solidFill>
                <a:latin typeface="Calibri" panose="020F0502020204030204" pitchFamily="34" charset="0"/>
                <a:ea typeface="Arial"/>
                <a:cs typeface="Arial"/>
                <a:sym typeface="Arial"/>
              </a:rPr>
              <a:t>Query</a:t>
            </a:r>
            <a:r>
              <a:rPr lang="es-CL" sz="1200" b="0" i="0" u="none" strike="noStrike" cap="none" baseline="0" dirty="0">
                <a:solidFill>
                  <a:srgbClr val="000000"/>
                </a:solidFill>
                <a:latin typeface="Calibri" panose="020F0502020204030204" pitchFamily="34" charset="0"/>
                <a:ea typeface="Arial"/>
                <a:cs typeface="Arial"/>
                <a:sym typeface="Arial"/>
              </a:rPr>
              <a:t> </a:t>
            </a:r>
            <a:r>
              <a:rPr lang="es-CL" sz="1200" b="0" i="0" u="none" strike="noStrike" cap="none" baseline="0" dirty="0" err="1">
                <a:solidFill>
                  <a:srgbClr val="000000"/>
                </a:solidFill>
                <a:latin typeface="Calibri" panose="020F0502020204030204" pitchFamily="34" charset="0"/>
                <a:ea typeface="Arial"/>
                <a:cs typeface="Arial"/>
                <a:sym typeface="Arial"/>
              </a:rPr>
              <a:t>Language</a:t>
            </a:r>
            <a:r>
              <a:rPr lang="es-MX" sz="1200" b="0" dirty="0">
                <a:latin typeface="Calibri" panose="020F0502020204030204" pitchFamily="34" charset="0"/>
                <a:ea typeface="ＭＳ Ｐゴシック" pitchFamily="34" charset="-128"/>
                <a:cs typeface="Arial" pitchFamily="34" charset="0"/>
              </a:rPr>
              <a:t>) es un lenguaje de programación y manipulación de datos que proporciona Oracle. </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P</a:t>
            </a:r>
            <a:r>
              <a:rPr lang="es-ES" sz="1200" b="0" dirty="0" err="1">
                <a:latin typeface="Calibri" panose="020F0502020204030204" pitchFamily="34" charset="0"/>
                <a:ea typeface="ＭＳ Ｐゴシック" pitchFamily="34" charset="-128"/>
                <a:cs typeface="Arial" pitchFamily="34" charset="0"/>
              </a:rPr>
              <a:t>rovee</a:t>
            </a:r>
            <a:r>
              <a:rPr lang="es-ES" sz="1200" b="0" dirty="0">
                <a:latin typeface="Calibri" panose="020F0502020204030204" pitchFamily="34" charset="0"/>
                <a:ea typeface="ＭＳ Ｐゴシック" pitchFamily="34" charset="-128"/>
                <a:cs typeface="Arial" pitchFamily="34" charset="0"/>
              </a:rPr>
              <a:t> una manera muy cómoda de relacionar los conceptos de Bases de Datos y manejarlos mediante ciertas estructuras de control.</a:t>
            </a:r>
          </a:p>
          <a:p>
            <a:pPr marL="171450" indent="-171450" algn="just" eaLnBrk="1" hangingPunct="1">
              <a:lnSpc>
                <a:spcPct val="90000"/>
              </a:lnSpc>
              <a:spcBef>
                <a:spcPct val="0"/>
              </a:spcBef>
              <a:buFont typeface="Arial" panose="020B0604020202020204" pitchFamily="34" charset="0"/>
              <a:buChar char="•"/>
            </a:pPr>
            <a:r>
              <a:rPr lang="es-ES" sz="1200" b="0" dirty="0">
                <a:latin typeface="Calibri" panose="020F0502020204030204" pitchFamily="34" charset="0"/>
                <a:ea typeface="ＭＳ Ｐゴシック" pitchFamily="34" charset="-128"/>
                <a:cs typeface="Arial" pitchFamily="34" charset="0"/>
              </a:rPr>
              <a:t>Es una </a:t>
            </a:r>
            <a:r>
              <a:rPr lang="es-MX" sz="1200" b="0" dirty="0">
                <a:latin typeface="Calibri" panose="020F0502020204030204" pitchFamily="34" charset="0"/>
                <a:ea typeface="ＭＳ Ｐゴシック" pitchFamily="34" charset="-128"/>
                <a:cs typeface="Arial" pitchFamily="34" charset="0"/>
              </a:rPr>
              <a:t>Extensión Procedimental del lenguaje SQL, combinando la potencialidad y flexibilidad de SQL con la de un lenguaje 3GL:</a:t>
            </a:r>
          </a:p>
          <a:p>
            <a:pPr marL="628650" lvl="1"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SQL es un Lenguaje de Consulta de Cuarta Generación (4GL) para Base de Datos Relacionales que describe lo que se debe hacer pero no como hacerlo.</a:t>
            </a:r>
          </a:p>
          <a:p>
            <a:pPr marL="628650" lvl="1"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Los Lenguajes de Tercera Generación (3GL) tienen estructuras procedimentales para expresar como efectuar las operaciones.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Proporciona  una estructura de bloque para escribir el código ejecutable, permitiendo que su mantención sea fácil. </a:t>
            </a:r>
          </a:p>
          <a:p>
            <a:pPr marL="171450" marR="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ea typeface="ＭＳ Ｐゴシック" pitchFamily="34" charset="-128"/>
                <a:cs typeface="Arial" pitchFamily="34" charset="0"/>
              </a:rPr>
              <a:t>Proporciona todo lo que está disponible en un lenguaje procedimental 3GL como son:</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Calibri" panose="020F0502020204030204" pitchFamily="34" charset="0"/>
                <a:ea typeface="ＭＳ Ｐゴシック" pitchFamily="34" charset="-128"/>
                <a:cs typeface="Arial" pitchFamily="34" charset="0"/>
              </a:rPr>
              <a:t>Variables, constantes y tipos.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Calibri" panose="020F0502020204030204" pitchFamily="34" charset="0"/>
                <a:ea typeface="ＭＳ Ｐゴシック" pitchFamily="34" charset="-128"/>
                <a:cs typeface="Arial" pitchFamily="34" charset="0"/>
              </a:rPr>
              <a:t>Estructuras de control como sentencias condicionales.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Calibri" panose="020F0502020204030204" pitchFamily="34" charset="0"/>
                <a:ea typeface="ＭＳ Ｐゴシック" pitchFamily="34" charset="-128"/>
                <a:cs typeface="Arial" pitchFamily="34" charset="0"/>
              </a:rPr>
              <a:t>Unidad de programa Reusable que se escribe una vez y ejecutado muchas veces.</a:t>
            </a:r>
            <a:endParaRPr lang="es-ES" sz="1200" b="0" dirty="0">
              <a:latin typeface="Calibri" panose="020F0502020204030204" pitchFamily="34" charset="0"/>
              <a:ea typeface="ＭＳ Ｐゴシック" pitchFamily="34" charset="-128"/>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Permite construir las unidades de programas de la Base de Datos Oracle como son: Procedimientos, Funciones, </a:t>
            </a:r>
            <a:r>
              <a:rPr lang="es-MX" sz="1200" b="0" dirty="0" err="1">
                <a:latin typeface="Calibri" panose="020F0502020204030204" pitchFamily="34" charset="0"/>
                <a:ea typeface="ＭＳ Ｐゴシック" pitchFamily="34" charset="-128"/>
                <a:cs typeface="Arial" pitchFamily="34" charset="0"/>
              </a:rPr>
              <a:t>Triggers</a:t>
            </a:r>
            <a:r>
              <a:rPr lang="es-MX" sz="1200" b="0" dirty="0">
                <a:latin typeface="Calibri" panose="020F0502020204030204" pitchFamily="34" charset="0"/>
                <a:ea typeface="ＭＳ Ｐゴシック" pitchFamily="34" charset="-128"/>
                <a:cs typeface="Arial" pitchFamily="34" charset="0"/>
              </a:rPr>
              <a:t>, </a:t>
            </a:r>
            <a:r>
              <a:rPr lang="es-MX" sz="1200" b="0" dirty="0" err="1">
                <a:latin typeface="Calibri" panose="020F0502020204030204" pitchFamily="34" charset="0"/>
                <a:ea typeface="ＭＳ Ｐゴシック" pitchFamily="34" charset="-128"/>
                <a:cs typeface="Arial" pitchFamily="34" charset="0"/>
              </a:rPr>
              <a:t>Package</a:t>
            </a:r>
            <a:r>
              <a:rPr lang="es-MX" sz="1200" b="0" dirty="0">
                <a:latin typeface="Calibri" panose="020F0502020204030204" pitchFamily="34" charset="0"/>
                <a:ea typeface="ＭＳ Ｐゴシック" pitchFamily="34" charset="-128"/>
                <a:cs typeface="Arial" pitchFamily="34" charset="0"/>
              </a:rPr>
              <a:t>  y Scripts.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La unidades de programas</a:t>
            </a:r>
            <a:r>
              <a:rPr lang="es-MX" sz="1200" b="0" baseline="0" dirty="0">
                <a:latin typeface="Calibri" panose="020F0502020204030204" pitchFamily="34" charset="0"/>
                <a:ea typeface="ＭＳ Ｐゴシック" pitchFamily="34" charset="-128"/>
                <a:cs typeface="Arial" pitchFamily="34" charset="0"/>
              </a:rPr>
              <a:t> construidas en la base de datos pueden ser usadas por otras unidades de programas construidas en el mismo lenguaje o desde aplicaciones (construidas en otros lenguajes de programación) que se conecten a una base de datos Oracle.</a:t>
            </a:r>
            <a:endParaRPr lang="es-MX" sz="1200" b="0" dirty="0">
              <a:latin typeface="Calibri" panose="020F0502020204030204"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413306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Beneficios de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buFont typeface="Arial" panose="020B0604020202020204" pitchFamily="34" charset="0"/>
              <a:buChar char="•"/>
              <a:defRPr/>
            </a:pPr>
            <a:r>
              <a:rPr lang="es-CL" sz="1200" b="0" dirty="0">
                <a:latin typeface="Calibri" panose="020F0502020204030204" pitchFamily="34" charset="0"/>
                <a:cs typeface="Arial" pitchFamily="34" charset="0"/>
              </a:rPr>
              <a:t>Integración de lenguaje procedimental con SQL: la ventaja más importante de PL / SQL es la integración de las construcciones de procedimiento con SQL. SQL es un lenguaje no procedimental. Cuando se ejecuta un comando SQL, el comando le dice al servidor de base de datos qué hacer. Sin embargo, no se puede especificar cómo hacerlo. PL/SQL integra </a:t>
            </a:r>
            <a:r>
              <a:rPr lang="es-CL" sz="1200" b="0" i="0" u="none" strike="noStrike" kern="1200" cap="none" dirty="0">
                <a:solidFill>
                  <a:schemeClr val="tx1"/>
                </a:solidFill>
                <a:effectLst/>
                <a:latin typeface="Calibri" panose="020F0502020204030204" pitchFamily="34" charset="0"/>
                <a:ea typeface="Arial"/>
                <a:cs typeface="Arial"/>
                <a:sym typeface="Arial"/>
              </a:rPr>
              <a:t>elementos propios de los lenguajes de programación</a:t>
            </a:r>
            <a:r>
              <a:rPr lang="es-CL" sz="1200" b="0" dirty="0">
                <a:latin typeface="Calibri" panose="020F0502020204030204" pitchFamily="34" charset="0"/>
                <a:cs typeface="Arial" pitchFamily="34" charset="0"/>
              </a:rPr>
              <a:t> con SQL</a:t>
            </a:r>
            <a:r>
              <a:rPr lang="es-CL" sz="1200" b="0" baseline="0" dirty="0">
                <a:latin typeface="Calibri" panose="020F0502020204030204" pitchFamily="34" charset="0"/>
                <a:cs typeface="Arial" pitchFamily="34" charset="0"/>
              </a:rPr>
              <a:t> que permiten construir unidades de programas que en forma individual o integral permiten el procesamiento de información.</a:t>
            </a:r>
          </a:p>
          <a:p>
            <a:pPr marL="171450" indent="-171450">
              <a:buFont typeface="Arial" panose="020B0604020202020204" pitchFamily="34" charset="0"/>
              <a:buChar char="•"/>
              <a:defRPr/>
            </a:pPr>
            <a:r>
              <a:rPr lang="es-CL" sz="1200" b="0" dirty="0">
                <a:latin typeface="Calibri" panose="020F0502020204030204" pitchFamily="34" charset="0"/>
                <a:cs typeface="Arial" pitchFamily="34" charset="0"/>
              </a:rPr>
              <a:t>Mejora el rendimiento: sin PL/SQL no se podría combinar lógicamente sentencias SQL como una unidad. Las sentencias SQL se envían de una en una a la base de datos. Esto se traduce en una llamada a la base de datos para cada sentencia de SQL, lo que aumenta el tráfico de red y la reducción del rendimiento ( especialmente en un modelo cliente / servidor). Con PL/SQL  se pueden combinar todas estas sentencias SQL en una sola unidad de programa. La aplicación puede enviar todo el bloque a la base de datos en lugar de enviar las sentencias SQL de una en una . Esto reduce significativamente el número de llamadas de base de datos. </a:t>
            </a:r>
          </a:p>
          <a:p>
            <a:pPr marL="171450" indent="-171450">
              <a:buFont typeface="Arial" panose="020B0604020202020204" pitchFamily="34" charset="0"/>
              <a:buChar char="•"/>
              <a:defRPr/>
            </a:pPr>
            <a:r>
              <a:rPr lang="es-MX" sz="1200" b="0" dirty="0">
                <a:latin typeface="Calibri" panose="020F0502020204030204" pitchFamily="34" charset="0"/>
                <a:cs typeface="Arial" pitchFamily="34" charset="0"/>
              </a:rPr>
              <a:t>Desarrollo  de Programas Modulares: la unidad básica en un programa PL/SQL es un bloque, por lo tanto todos los programas PL/SQL contienen bloques los que pueden estar en secuencia o anidados en otros bloques. El desarrollo de programas </a:t>
            </a:r>
            <a:r>
              <a:rPr lang="es-MX" sz="1200" b="0" dirty="0" err="1">
                <a:latin typeface="Calibri" panose="020F0502020204030204" pitchFamily="34" charset="0"/>
                <a:cs typeface="Arial" pitchFamily="34" charset="0"/>
              </a:rPr>
              <a:t>modularizados</a:t>
            </a:r>
            <a:r>
              <a:rPr lang="es-MX" sz="1200" b="0" dirty="0">
                <a:latin typeface="Calibri" panose="020F0502020204030204" pitchFamily="34" charset="0"/>
                <a:cs typeface="Arial" pitchFamily="34" charset="0"/>
              </a:rPr>
              <a:t> tienen la ventaja de que:</a:t>
            </a:r>
            <a:endParaRPr lang="es-CL" sz="1200" b="0" dirty="0">
              <a:latin typeface="Calibri" panose="020F0502020204030204" pitchFamily="34" charset="0"/>
              <a:cs typeface="Arial" pitchFamily="34" charset="0"/>
            </a:endParaRPr>
          </a:p>
          <a:p>
            <a:pPr marL="628650" lvl="3" indent="-171450">
              <a:buFont typeface="Arial" pitchFamily="34" charset="0"/>
              <a:buChar char="•"/>
              <a:defRPr/>
            </a:pPr>
            <a:r>
              <a:rPr lang="es-CL" sz="1200" b="0" dirty="0">
                <a:latin typeface="Calibri" panose="020F0502020204030204" pitchFamily="34" charset="0"/>
                <a:cs typeface="Arial" pitchFamily="34" charset="0"/>
              </a:rPr>
              <a:t>Se </a:t>
            </a:r>
            <a:r>
              <a:rPr lang="es-MX" sz="1200" b="0" dirty="0">
                <a:latin typeface="Calibri" panose="020F0502020204030204" pitchFamily="34" charset="0"/>
                <a:cs typeface="Arial" pitchFamily="34" charset="0"/>
              </a:rPr>
              <a:t>pueden agrupar lógicamente sentencias relacionadas dentro de bloques.  </a:t>
            </a:r>
          </a:p>
          <a:p>
            <a:pPr marL="628650" lvl="3" indent="-171450">
              <a:buFont typeface="Arial" pitchFamily="34" charset="0"/>
              <a:buChar char="•"/>
              <a:defRPr/>
            </a:pPr>
            <a:r>
              <a:rPr lang="es-MX" sz="1200" b="0" dirty="0">
                <a:latin typeface="Calibri" panose="020F0502020204030204" pitchFamily="34" charset="0"/>
                <a:cs typeface="Arial" pitchFamily="34" charset="0"/>
              </a:rPr>
              <a:t>Se pueden anidar bloques dentro de bloques grandes para construir programas poderosos.</a:t>
            </a:r>
          </a:p>
          <a:p>
            <a:pPr marL="628650" lvl="3" indent="-171450">
              <a:buFont typeface="Arial" pitchFamily="34" charset="0"/>
              <a:buChar char="•"/>
              <a:defRPr/>
            </a:pPr>
            <a:r>
              <a:rPr lang="es-MX" sz="1200" b="0" dirty="0">
                <a:latin typeface="Calibri" panose="020F0502020204030204" pitchFamily="34" charset="0"/>
                <a:cs typeface="Arial" pitchFamily="34" charset="0"/>
              </a:rPr>
              <a:t>Se pueden mantener fácilmente y optimizar el código.</a:t>
            </a:r>
          </a:p>
          <a:p>
            <a:pPr marL="171450" lvl="2" indent="-171450">
              <a:buFont typeface="Arial" pitchFamily="34" charset="0"/>
              <a:buChar char="•"/>
              <a:defRPr/>
            </a:pPr>
            <a:r>
              <a:rPr lang="es-MX" sz="1200" b="0" dirty="0">
                <a:latin typeface="Calibri" panose="020F0502020204030204" pitchFamily="34" charset="0"/>
                <a:cs typeface="Arial" pitchFamily="34" charset="0"/>
              </a:rPr>
              <a:t>Integración con herramientas de Oracle: e</a:t>
            </a:r>
            <a:r>
              <a:rPr lang="es-CL" sz="1200" b="0" dirty="0">
                <a:latin typeface="Calibri" panose="020F0502020204030204" pitchFamily="34" charset="0"/>
                <a:cs typeface="Arial" pitchFamily="34" charset="0"/>
              </a:rPr>
              <a:t>l motor de PL/SQL está integrado en las herramientas de Oracle como Oracle </a:t>
            </a:r>
            <a:r>
              <a:rPr lang="es-CL" sz="1200" b="0" dirty="0" err="1">
                <a:latin typeface="Calibri" panose="020F0502020204030204" pitchFamily="34" charset="0"/>
                <a:cs typeface="Arial" pitchFamily="34" charset="0"/>
              </a:rPr>
              <a:t>Forms</a:t>
            </a:r>
            <a:r>
              <a:rPr lang="es-CL" sz="1200" b="0" dirty="0">
                <a:latin typeface="Calibri" panose="020F0502020204030204" pitchFamily="34" charset="0"/>
                <a:cs typeface="Arial" pitchFamily="34" charset="0"/>
              </a:rPr>
              <a:t>, </a:t>
            </a:r>
            <a:r>
              <a:rPr lang="es-CL" sz="1200" b="0" dirty="0" err="1">
                <a:latin typeface="Calibri" panose="020F0502020204030204" pitchFamily="34" charset="0"/>
                <a:cs typeface="Arial" pitchFamily="34" charset="0"/>
              </a:rPr>
              <a:t>Reports</a:t>
            </a:r>
            <a:r>
              <a:rPr lang="es-CL" sz="1200" b="0" dirty="0">
                <a:latin typeface="Calibri" panose="020F0502020204030204" pitchFamily="34" charset="0"/>
                <a:cs typeface="Arial" pitchFamily="34" charset="0"/>
              </a:rPr>
              <a:t> de Oracle entre otras. Al utilizar estas herramientas, el motor de PL/SQL localmente procesa las sentencias procedimentales; sólo las sentencias SQL se ejecutan en la base de datos. </a:t>
            </a:r>
          </a:p>
          <a:p>
            <a:pPr marL="171450" lvl="2" indent="-171450">
              <a:buFont typeface="Arial" pitchFamily="34" charset="0"/>
              <a:buChar char="•"/>
              <a:defRPr/>
            </a:pPr>
            <a:r>
              <a:rPr lang="es-CL" sz="1200" b="0" dirty="0">
                <a:latin typeface="Calibri" panose="020F0502020204030204" pitchFamily="34" charset="0"/>
                <a:cs typeface="Arial" pitchFamily="34" charset="0"/>
              </a:rPr>
              <a:t>Portabilidad: u</a:t>
            </a:r>
            <a:r>
              <a:rPr lang="es-MX" sz="1200" b="0" dirty="0">
                <a:latin typeface="Calibri" panose="020F0502020204030204" pitchFamily="34" charset="0"/>
                <a:cs typeface="Arial" pitchFamily="34" charset="0"/>
              </a:rPr>
              <a:t>n programa PL/SQL se puede ejecutar en cualquier Servidor Oracle independiente del Sistema Operativo y la Plataforma.</a:t>
            </a:r>
          </a:p>
          <a:p>
            <a:pPr marL="171450" lvl="2" indent="-171450">
              <a:buFont typeface="Arial" pitchFamily="34" charset="0"/>
              <a:buChar char="•"/>
              <a:defRPr/>
            </a:pPr>
            <a:r>
              <a:rPr lang="es-MX" sz="1200" b="0" dirty="0">
                <a:latin typeface="Calibri" panose="020F0502020204030204" pitchFamily="34" charset="0"/>
                <a:cs typeface="Arial" pitchFamily="34" charset="0"/>
              </a:rPr>
              <a:t>Manejo de errores: </a:t>
            </a:r>
            <a:r>
              <a:rPr lang="es-CL" sz="1200" b="0" dirty="0">
                <a:latin typeface="Calibri" panose="020F0502020204030204" pitchFamily="34" charset="0"/>
                <a:cs typeface="Arial" pitchFamily="34" charset="0"/>
              </a:rPr>
              <a:t>PL/SQL permite manejar errores o excepciones de manera eficiente. Se pueden definir bloques separados para tratar las excepciones. Las excepciones pueden ser </a:t>
            </a:r>
            <a:r>
              <a:rPr lang="es-MX" sz="1200" b="0" dirty="0">
                <a:latin typeface="Calibri" panose="020F0502020204030204" pitchFamily="34" charset="0"/>
                <a:cs typeface="Arial" pitchFamily="34" charset="0"/>
              </a:rPr>
              <a:t>definidas por el usuario o propios de Oracle (predefinidas). </a:t>
            </a:r>
          </a:p>
          <a:p>
            <a:pPr marL="0" lvl="2">
              <a:buFont typeface="Arial" pitchFamily="34" charset="0"/>
              <a:buNone/>
              <a:defRPr/>
            </a:pPr>
            <a:endParaRPr lang="es-MX" sz="1200" b="0" dirty="0">
              <a:latin typeface="Arial" pitchFamily="34" charset="0"/>
              <a:cs typeface="Arial" pitchFamily="34" charset="0"/>
            </a:endParaRPr>
          </a:p>
          <a:p>
            <a:pPr>
              <a:buFont typeface="Arial" pitchFamily="34" charset="0"/>
              <a:buChar char="•"/>
              <a:defRPr/>
            </a:pPr>
            <a:endParaRPr lang="es-CL" sz="1200" b="0" dirty="0">
              <a:latin typeface="Arial" pitchFamily="34" charset="0"/>
              <a:cs typeface="Arial" pitchFamily="34" charset="0"/>
            </a:endParaRPr>
          </a:p>
          <a:p>
            <a:pPr marL="609600" indent="-609600" algn="just">
              <a:spcBef>
                <a:spcPct val="20000"/>
              </a:spcBef>
              <a:buClr>
                <a:srgbClr val="003296"/>
              </a:buClr>
              <a:buSzPct val="130000"/>
              <a:buFont typeface="Wingdings" pitchFamily="2" charset="2"/>
              <a:buNone/>
              <a:defRPr/>
            </a:pPr>
            <a:endParaRPr lang="es-MX" sz="1200" b="0" dirty="0">
              <a:latin typeface="Arial" pitchFamily="34" charset="0"/>
              <a:cs typeface="Arial" pitchFamily="34" charset="0"/>
            </a:endParaRPr>
          </a:p>
        </p:txBody>
      </p:sp>
    </p:spTree>
    <p:extLst>
      <p:ext uri="{BB962C8B-B14F-4D97-AF65-F5344CB8AC3E}">
        <p14:creationId xmlns:p14="http://schemas.microsoft.com/office/powerpoint/2010/main" val="350250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r>
              <a:rPr lang="es-MX" sz="1200" b="1" dirty="0">
                <a:latin typeface="Calibri" panose="020F0502020204030204" pitchFamily="34" charset="0"/>
                <a:cs typeface="Arial" pitchFamily="34" charset="0"/>
              </a:rPr>
              <a:t>Estructura de un Bloque PL/SQL</a:t>
            </a:r>
          </a:p>
          <a:p>
            <a:pPr algn="just">
              <a:spcBef>
                <a:spcPct val="20000"/>
              </a:spcBef>
              <a:buClr>
                <a:srgbClr val="003296"/>
              </a:buClr>
              <a:buSzPct val="130000"/>
              <a:buFont typeface="Wingdings" pitchFamily="2" charset="2"/>
              <a:buNone/>
            </a:pPr>
            <a:r>
              <a:rPr lang="es-MX" sz="1200" b="0" dirty="0">
                <a:latin typeface="Calibri" panose="020F0502020204030204" pitchFamily="34" charset="0"/>
                <a:cs typeface="Arial" pitchFamily="34" charset="0"/>
              </a:rPr>
              <a:t>PL/SQL </a:t>
            </a:r>
            <a:r>
              <a:rPr lang="es-ES" sz="1200" b="0" dirty="0">
                <a:latin typeface="Calibri" panose="020F0502020204030204" pitchFamily="34" charset="0"/>
                <a:cs typeface="Arial" pitchFamily="34" charset="0"/>
              </a:rPr>
              <a:t>es un lenguaje estructurado en bloques, por lo tanto la unidad básica de codificación en los programas PL/SQL son bloques lógicos</a:t>
            </a:r>
            <a:r>
              <a:rPr lang="es-MX" sz="1200" b="0" dirty="0">
                <a:latin typeface="Calibri" panose="020F0502020204030204" pitchFamily="34" charset="0"/>
                <a:cs typeface="Arial" pitchFamily="34" charset="0"/>
              </a:rPr>
              <a:t>. Los bloques pueden contener otros sub-bloques dentro de </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Wingdings" pitchFamily="2" charset="2"/>
              <a:buNone/>
              <a:tabLst/>
              <a:defRPr/>
            </a:pPr>
            <a:r>
              <a:rPr lang="es-MX" sz="1200" b="0" dirty="0">
                <a:latin typeface="Calibri" panose="020F0502020204030204" pitchFamily="34" charset="0"/>
                <a:cs typeface="Arial" pitchFamily="34" charset="0"/>
              </a:rPr>
              <a:t>ellos con las mismas características. </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Wingdings" pitchFamily="2" charset="2"/>
              <a:buNone/>
              <a:tabLst/>
              <a:defRPr/>
            </a:pPr>
            <a:r>
              <a:rPr lang="es-MX" sz="1200" b="0" dirty="0">
                <a:latin typeface="Calibri" panose="020F0502020204030204" pitchFamily="34" charset="0"/>
                <a:cs typeface="Arial" pitchFamily="34" charset="0"/>
              </a:rPr>
              <a:t>Un bloque (o sub-bloque) permite agrupar en forma lógica un grupo de sentencias. Se pueden efectuar declaración de variables que sólo son validas en los bloques donde fueron definidas.</a:t>
            </a:r>
          </a:p>
          <a:p>
            <a:pPr algn="just">
              <a:spcBef>
                <a:spcPct val="20000"/>
              </a:spcBef>
              <a:buClr>
                <a:srgbClr val="003296"/>
              </a:buClr>
              <a:buSzPct val="130000"/>
              <a:buFont typeface="Wingdings" pitchFamily="2" charset="2"/>
              <a:buNone/>
            </a:pPr>
            <a:r>
              <a:rPr lang="es-MX" sz="1200" b="0" dirty="0">
                <a:latin typeface="Calibri" panose="020F0502020204030204" pitchFamily="34" charset="0"/>
                <a:cs typeface="Arial" pitchFamily="34" charset="0"/>
              </a:rPr>
              <a:t>Los bloques PL/SQL presentan una estructura específica de tres partes bien definidas una sección de Declaración, una sección de Ejecución y otra de manejo de Excepciones:</a:t>
            </a:r>
          </a:p>
          <a:p>
            <a:pPr marL="914400" lvl="1" indent="-298450" algn="just">
              <a:spcBef>
                <a:spcPct val="20000"/>
              </a:spcBef>
              <a:buClr>
                <a:srgbClr val="003296"/>
              </a:buClr>
              <a:buSzPct val="130000"/>
              <a:buFont typeface="Arial" panose="020B0604020202020204" pitchFamily="34" charset="0"/>
              <a:buChar char="•"/>
            </a:pPr>
            <a:r>
              <a:rPr lang="es-MX" sz="1200" b="0" dirty="0">
                <a:latin typeface="Calibri" panose="020F0502020204030204" pitchFamily="34" charset="0"/>
                <a:cs typeface="Arial" pitchFamily="34" charset="0"/>
              </a:rPr>
              <a:t>Sección de Declaración(opcional): comienza con la palabra DECLARE y termina cuando comienza la sección de Ejecución. Contiene declaración de todas las variables, constantes, cursores y excepciones definidas por el usuario que serán referenciadas en las secciones de ejecución y excepción.</a:t>
            </a:r>
          </a:p>
          <a:p>
            <a:pPr marL="914400" lvl="1" indent="-298450" algn="just">
              <a:spcBef>
                <a:spcPct val="20000"/>
              </a:spcBef>
              <a:buClr>
                <a:srgbClr val="003296"/>
              </a:buClr>
              <a:buSzPct val="130000"/>
              <a:buFont typeface="Arial" panose="020B0604020202020204" pitchFamily="34" charset="0"/>
              <a:buChar char="•"/>
            </a:pPr>
            <a:r>
              <a:rPr lang="es-MX" sz="1200" b="0" dirty="0">
                <a:latin typeface="Calibri" panose="020F0502020204030204" pitchFamily="34" charset="0"/>
                <a:cs typeface="Arial" pitchFamily="34" charset="0"/>
              </a:rPr>
              <a:t>Sección de Ejecución (obligatorio): comienza con la palabra BEGIN y finaliza con END. Observe que END finaliza con ; (punto y coma). La sección ejecutable de un bloque PL/SQL contiene sentencias SQL que recuperan datos desde la Base de Datos y sentencias PL/SQL para manipular los datos. Un bloque PL/SQL puede estar formado por más de un bloque PL/SQL.</a:t>
            </a:r>
          </a:p>
          <a:p>
            <a:pPr marL="914400" lvl="1" indent="-298450" algn="just">
              <a:spcBef>
                <a:spcPct val="20000"/>
              </a:spcBef>
              <a:buClr>
                <a:srgbClr val="003296"/>
              </a:buClr>
              <a:buSzPct val="130000"/>
              <a:buFont typeface="Arial" panose="020B0604020202020204" pitchFamily="34" charset="0"/>
              <a:buChar char="•"/>
            </a:pPr>
            <a:r>
              <a:rPr lang="es-MX" sz="1200" b="0" dirty="0">
                <a:latin typeface="Calibri" panose="020F0502020204030204" pitchFamily="34" charset="0"/>
                <a:cs typeface="Arial" pitchFamily="34" charset="0"/>
              </a:rPr>
              <a:t>Sección de Excepciones (opcional): La sección de excepciones está dentro de la sección de ejecución. Esta sección comienza con la palabra EXCEPTION  y especifica las acciones a realizar cuando una condición anormal y de error surge en la sección de Ejecución.</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Wingdings" pitchFamily="2" charset="2"/>
              <a:buNone/>
              <a:tabLst/>
              <a:defRPr/>
            </a:pPr>
            <a:r>
              <a:rPr lang="es-MX" sz="1200" b="0" dirty="0">
                <a:latin typeface="Calibri" panose="020F0502020204030204" pitchFamily="34" charset="0"/>
                <a:cs typeface="Arial" pitchFamily="34" charset="0"/>
              </a:rPr>
              <a:t>Todas las sentencias</a:t>
            </a:r>
            <a:r>
              <a:rPr lang="es-MX" sz="1200" b="0" baseline="0" dirty="0">
                <a:latin typeface="Calibri" panose="020F0502020204030204" pitchFamily="34" charset="0"/>
                <a:cs typeface="Arial" pitchFamily="34" charset="0"/>
              </a:rPr>
              <a:t> PL/SQL y SQL deben finalizar con un ; (punto y coma), como por ejemplo:</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Arial" panose="020B0604020202020204" pitchFamily="34" charset="0"/>
              <a:buChar char="•"/>
              <a:tabLst/>
              <a:defRPr/>
            </a:pPr>
            <a:r>
              <a:rPr lang="es-MX" sz="1200" b="0" dirty="0">
                <a:latin typeface="Calibri" panose="020F0502020204030204" pitchFamily="34" charset="0"/>
                <a:cs typeface="Arial" pitchFamily="34" charset="0"/>
              </a:rPr>
              <a:t>Definición de variables</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Arial" panose="020B0604020202020204" pitchFamily="34" charset="0"/>
              <a:buChar char="•"/>
              <a:tabLst/>
              <a:defRPr/>
            </a:pPr>
            <a:r>
              <a:rPr lang="es-MX" sz="1200" b="0" dirty="0">
                <a:latin typeface="Calibri" panose="020F0502020204030204" pitchFamily="34" charset="0"/>
                <a:cs typeface="Arial" pitchFamily="34" charset="0"/>
              </a:rPr>
              <a:t>Sentencias SELECT,</a:t>
            </a:r>
            <a:r>
              <a:rPr lang="es-MX" sz="1200" b="0" baseline="0" dirty="0">
                <a:latin typeface="Calibri" panose="020F0502020204030204" pitchFamily="34" charset="0"/>
                <a:cs typeface="Arial" pitchFamily="34" charset="0"/>
              </a:rPr>
              <a:t> INSERT, UPDATE, DELETE</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Arial" panose="020B0604020202020204" pitchFamily="34" charset="0"/>
              <a:buChar char="•"/>
              <a:tabLst/>
              <a:defRPr/>
            </a:pPr>
            <a:r>
              <a:rPr lang="es-MX" sz="1200" b="0" baseline="0" dirty="0">
                <a:latin typeface="Calibri" panose="020F0502020204030204" pitchFamily="34" charset="0"/>
                <a:cs typeface="Arial" pitchFamily="34" charset="0"/>
              </a:rPr>
              <a:t>Condiciones (IF, CASE, etc.)</a:t>
            </a:r>
          </a:p>
          <a:p>
            <a:pPr marL="457200" marR="0" indent="-298450" algn="just" defTabSz="914400" rtl="0" eaLnBrk="1" fontAlgn="auto" latinLnBrk="0" hangingPunct="1">
              <a:lnSpc>
                <a:spcPct val="100000"/>
              </a:lnSpc>
              <a:spcBef>
                <a:spcPct val="20000"/>
              </a:spcBef>
              <a:spcAft>
                <a:spcPts val="0"/>
              </a:spcAft>
              <a:buClr>
                <a:srgbClr val="003296"/>
              </a:buClr>
              <a:buSzPct val="130000"/>
              <a:buFont typeface="Arial" panose="020B0604020202020204" pitchFamily="34" charset="0"/>
              <a:buChar char="•"/>
              <a:tabLst/>
              <a:defRPr/>
            </a:pPr>
            <a:r>
              <a:rPr lang="es-MX" sz="1200" b="0" baseline="0" dirty="0">
                <a:latin typeface="Calibri" panose="020F0502020204030204" pitchFamily="34" charset="0"/>
                <a:cs typeface="Arial" pitchFamily="34" charset="0"/>
              </a:rPr>
              <a:t>LOOP</a:t>
            </a:r>
            <a:r>
              <a:rPr lang="es-MX" sz="1200" b="0" baseline="0">
                <a:latin typeface="Calibri" panose="020F0502020204030204" pitchFamily="34" charset="0"/>
                <a:cs typeface="Arial" pitchFamily="34" charset="0"/>
              </a:rPr>
              <a:t>, etc.</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48956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Tipos</a:t>
            </a:r>
            <a:r>
              <a:rPr lang="es-MX"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Bloques PL/SQL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CL" sz="1200" b="0" dirty="0">
                <a:latin typeface="Calibri" panose="020F0502020204030204" pitchFamily="34" charset="0"/>
                <a:cs typeface="Arial" pitchFamily="34" charset="0"/>
              </a:rPr>
              <a:t>programa PL/SQL comprende uno o más bloques. Estos bloques pueden estar completamente separado o anidado dentro de otro bloque.</a:t>
            </a:r>
          </a:p>
          <a:p>
            <a:pPr marL="171450" indent="-171450" algn="just" eaLnBrk="1" hangingPunct="1">
              <a:lnSpc>
                <a:spcPct val="80000"/>
              </a:lnSpc>
              <a:buFont typeface="Arial" pitchFamily="34" charset="0"/>
              <a:buChar char="•"/>
            </a:pPr>
            <a:r>
              <a:rPr lang="es-CL" sz="1200" b="0" dirty="0">
                <a:latin typeface="Calibri" panose="020F0502020204030204" pitchFamily="34" charset="0"/>
                <a:cs typeface="Arial" pitchFamily="34" charset="0"/>
              </a:rPr>
              <a:t>Los Bloques Anónimos (</a:t>
            </a:r>
            <a:r>
              <a:rPr lang="es-MX" sz="1200" b="0" dirty="0" err="1">
                <a:latin typeface="Calibri" panose="020F0502020204030204" pitchFamily="34" charset="0"/>
                <a:cs typeface="Arial" pitchFamily="34" charset="0"/>
              </a:rPr>
              <a:t>Anonymous</a:t>
            </a:r>
            <a:r>
              <a:rPr lang="es-MX" sz="1200" b="0" dirty="0">
                <a:latin typeface="Calibri" panose="020F0502020204030204" pitchFamily="34" charset="0"/>
                <a:cs typeface="Arial" pitchFamily="34" charset="0"/>
              </a:rPr>
              <a:t> Blocks) son bloques PL/SQL sin nombre, no se almacenan en la base de datos y por lo tanto se compilan cada vez que son ejecutados.</a:t>
            </a:r>
          </a:p>
          <a:p>
            <a:pPr marL="171450" indent="-171450" algn="just" eaLnBrk="1" hangingPunct="1">
              <a:lnSpc>
                <a:spcPct val="80000"/>
              </a:lnSpc>
              <a:buFont typeface="Arial" pitchFamily="34" charset="0"/>
              <a:buChar char="•"/>
            </a:pPr>
            <a:r>
              <a:rPr lang="es-MX" sz="1200" b="0" dirty="0">
                <a:latin typeface="Calibri" panose="020F0502020204030204" pitchFamily="34" charset="0"/>
                <a:cs typeface="Arial" pitchFamily="34" charset="0"/>
              </a:rPr>
              <a:t>Los Subprogramas, son bloques PL/SQL con nombre y que pueden ser almacenados en la Base de Datos: </a:t>
            </a:r>
          </a:p>
          <a:p>
            <a:pPr marL="628650" lvl="1" indent="-171450" algn="just" eaLnBrk="1" hangingPunct="1">
              <a:lnSpc>
                <a:spcPct val="80000"/>
              </a:lnSpc>
              <a:buFont typeface="Arial" pitchFamily="34" charset="0"/>
              <a:buChar char="•"/>
            </a:pPr>
            <a:r>
              <a:rPr lang="es-MX" sz="1200" b="0" dirty="0">
                <a:latin typeface="Calibri" panose="020F0502020204030204" pitchFamily="34" charset="0"/>
                <a:cs typeface="Arial" pitchFamily="34" charset="0"/>
              </a:rPr>
              <a:t>Procedimientos (</a:t>
            </a:r>
            <a:r>
              <a:rPr lang="es-MX" sz="1200" b="0" dirty="0" err="1">
                <a:latin typeface="Calibri" panose="020F0502020204030204" pitchFamily="34" charset="0"/>
                <a:cs typeface="Arial" pitchFamily="34" charset="0"/>
              </a:rPr>
              <a:t>Procedures</a:t>
            </a:r>
            <a:r>
              <a:rPr lang="es-MX" sz="1200" b="0" dirty="0">
                <a:latin typeface="Calibri" panose="020F0502020204030204" pitchFamily="34" charset="0"/>
                <a:cs typeface="Arial" pitchFamily="34" charset="0"/>
              </a:rPr>
              <a:t>): son bloques PL/SQL que ejecutan una secuencia de acciones. Una vez compilados quedan en la Base de Datos y pueden ser utilizados por múltiples aplicaciones. Se compilan cada vez que son ejecutados.</a:t>
            </a:r>
          </a:p>
          <a:p>
            <a:pPr marL="628650" lvl="1" indent="-171450" algn="just" eaLnBrk="1" hangingPunct="1">
              <a:lnSpc>
                <a:spcPct val="80000"/>
              </a:lnSpc>
              <a:buFont typeface="Arial" pitchFamily="34" charset="0"/>
              <a:buChar char="•"/>
            </a:pPr>
            <a:r>
              <a:rPr lang="es-MX" sz="1200" b="0" dirty="0">
                <a:latin typeface="Calibri" panose="020F0502020204030204" pitchFamily="34" charset="0"/>
                <a:cs typeface="Arial" pitchFamily="34" charset="0"/>
              </a:rPr>
              <a:t>Funciones (</a:t>
            </a:r>
            <a:r>
              <a:rPr lang="es-MX" sz="1200" b="0" dirty="0" err="1">
                <a:latin typeface="Calibri" panose="020F0502020204030204" pitchFamily="34" charset="0"/>
                <a:cs typeface="Arial" pitchFamily="34" charset="0"/>
              </a:rPr>
              <a:t>Functions</a:t>
            </a:r>
            <a:r>
              <a:rPr lang="es-MX" sz="1200" b="0" dirty="0">
                <a:latin typeface="Calibri" panose="020F0502020204030204" pitchFamily="34" charset="0"/>
                <a:cs typeface="Arial" pitchFamily="34" charset="0"/>
              </a:rPr>
              <a:t>): son bloques PL/SQL que tienen las mismas características de un procedimiento almacenado. La diferencia radica en que debe retornar un valor. Las funciones y procedimientos se pueden agrupar en estructuras llamadas Paquetes (</a:t>
            </a:r>
            <a:r>
              <a:rPr lang="es-MX" sz="1200" b="0" dirty="0" err="1">
                <a:latin typeface="Calibri" panose="020F0502020204030204" pitchFamily="34" charset="0"/>
                <a:cs typeface="Arial" pitchFamily="34" charset="0"/>
              </a:rPr>
              <a:t>Packages</a:t>
            </a:r>
            <a:r>
              <a:rPr lang="es-MX" sz="1200" b="0" dirty="0">
                <a:latin typeface="Calibri" panose="020F0502020204030204" pitchFamily="34" charset="0"/>
                <a:cs typeface="Arial" pitchFamily="34" charset="0"/>
              </a:rPr>
              <a:t>).</a:t>
            </a:r>
          </a:p>
          <a:p>
            <a:pPr marL="628650" lvl="1" indent="-171450" algn="just" eaLnBrk="1" hangingPunct="1">
              <a:lnSpc>
                <a:spcPct val="80000"/>
              </a:lnSpc>
              <a:buFont typeface="Arial" pitchFamily="34" charset="0"/>
              <a:buChar char="•"/>
            </a:pPr>
            <a:r>
              <a:rPr lang="es-MX" sz="1200" b="0" dirty="0">
                <a:latin typeface="Calibri" panose="020F0502020204030204" pitchFamily="34" charset="0"/>
                <a:cs typeface="Arial" pitchFamily="34" charset="0"/>
              </a:rPr>
              <a:t>Paquetes (</a:t>
            </a:r>
            <a:r>
              <a:rPr lang="es-MX" sz="1200" b="0" dirty="0" err="1">
                <a:latin typeface="Calibri" panose="020F0502020204030204" pitchFamily="34" charset="0"/>
                <a:cs typeface="Arial" pitchFamily="34" charset="0"/>
              </a:rPr>
              <a:t>Packages</a:t>
            </a:r>
            <a:r>
              <a:rPr lang="es-MX" sz="1200" b="0" dirty="0">
                <a:latin typeface="Calibri" panose="020F0502020204030204" pitchFamily="34" charset="0"/>
                <a:cs typeface="Arial" pitchFamily="34" charset="0"/>
              </a:rPr>
              <a:t>): es una estructura PL/SQL que permite almacenar en forma conjunta una serie de objetos relacionados. Dentro de un paquete se pueden incluir procedimientos, funciones, cursores, tipos y variables.</a:t>
            </a:r>
          </a:p>
          <a:p>
            <a:pPr marL="628650" lvl="1" indent="-171450" algn="just" eaLnBrk="1" hangingPunct="1">
              <a:lnSpc>
                <a:spcPct val="80000"/>
              </a:lnSpc>
              <a:buFont typeface="Arial" pitchFamily="34" charset="0"/>
              <a:buChar char="•"/>
            </a:pPr>
            <a:r>
              <a:rPr lang="es-MX" sz="1200" b="0" dirty="0">
                <a:latin typeface="Calibri" panose="020F0502020204030204" pitchFamily="34" charset="0"/>
                <a:cs typeface="Arial" pitchFamily="34" charset="0"/>
              </a:rPr>
              <a:t>Disparadores (</a:t>
            </a:r>
            <a:r>
              <a:rPr lang="es-MX" sz="1200" b="0" dirty="0" err="1">
                <a:latin typeface="Calibri" panose="020F0502020204030204" pitchFamily="34" charset="0"/>
                <a:cs typeface="Arial" pitchFamily="34" charset="0"/>
              </a:rPr>
              <a:t>Triggres</a:t>
            </a:r>
            <a:r>
              <a:rPr lang="es-MX" sz="1200" b="0" dirty="0">
                <a:latin typeface="Calibri" panose="020F0502020204030204" pitchFamily="34" charset="0"/>
                <a:cs typeface="Arial" pitchFamily="34" charset="0"/>
              </a:rPr>
              <a:t>): es un bloque PL/SQL que se ejecuta cuando ocurre un evento particular sobre la tabla al que está asociado.</a:t>
            </a:r>
          </a:p>
          <a:p>
            <a:pPr marL="742950" lvl="1" indent="-285750">
              <a:lnSpc>
                <a:spcPct val="90000"/>
              </a:lnSpc>
              <a:buFontTx/>
              <a:buChar char="•"/>
            </a:pPr>
            <a:endParaRPr lang="es-MX" sz="1200" b="0" dirty="0">
              <a:latin typeface="Calibri" panose="020F0502020204030204" pitchFamily="34" charset="0"/>
              <a:cs typeface="Arial" pitchFamily="34" charset="0"/>
            </a:endParaRPr>
          </a:p>
          <a:p>
            <a:pPr>
              <a:lnSpc>
                <a:spcPct val="90000"/>
              </a:lnSpc>
            </a:pPr>
            <a:endParaRPr lang="es-MX" sz="1200" b="0" dirty="0">
              <a:latin typeface="Calibri" panose="020F0502020204030204" pitchFamily="34" charset="0"/>
              <a:cs typeface="Arial" pitchFamily="34" charset="0"/>
            </a:endParaRPr>
          </a:p>
          <a:p>
            <a:pPr marL="171450" indent="-171450" algn="just" eaLnBrk="1" hangingPunct="1">
              <a:lnSpc>
                <a:spcPct val="80000"/>
              </a:lnSpc>
              <a:buFont typeface="Arial" pitchFamily="34" charset="0"/>
              <a:buChar char="•"/>
            </a:pPr>
            <a:endParaRPr lang="es-ES"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58750" indent="0">
              <a:buNone/>
            </a:pPr>
            <a:endParaRPr lang="es-CL"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282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a:t>
            </a:r>
            <a:r>
              <a:rPr lang="es-MX"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un Bloque Anónimo</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crear un bloque anónimo usando SQL Developer:</a:t>
            </a:r>
          </a:p>
          <a:p>
            <a:pPr marL="628650" lvl="1" indent="-171450" algn="just" eaLnBrk="1" hangingPunct="1">
              <a:lnSpc>
                <a:spcPct val="80000"/>
              </a:lnSpc>
              <a:buFont typeface="Arial"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Primero</a:t>
            </a: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se debe conectar al esquema de Base de Datos  con el cual desea trabajar.</a:t>
            </a:r>
          </a:p>
          <a:p>
            <a:pPr marL="628650" lvl="1" indent="-171450" algn="just" eaLnBrk="1" hangingPunct="1">
              <a:lnSpc>
                <a:spcPct val="80000"/>
              </a:lnSpc>
              <a:buFont typeface="Arial" pitchFamily="34" charset="0"/>
              <a:buChar char="•"/>
            </a:pP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Posteriormente, debe abrir una Hoja de Trabajo de SQL la que en la parte superior indicará al esquema al que se está conectado (en el ejemplo es al esquema HR).</a:t>
            </a:r>
          </a:p>
          <a:p>
            <a:pPr marL="628650" lvl="1" indent="-171450" algn="just" eaLnBrk="1" hangingPunct="1">
              <a:lnSpc>
                <a:spcPct val="80000"/>
              </a:lnSpc>
              <a:buFont typeface="Arial" pitchFamily="34" charset="0"/>
              <a:buChar char="•"/>
            </a:pP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Finalmente, se escribe el código del Bloque Anónimo.</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Ejecución de</a:t>
            </a:r>
            <a:r>
              <a:rPr lang="es-MX"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un Bloque Anónimo</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ejecutar un bloque anónimo, usando SQL Developer, se debe hacer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Sentencia</a:t>
            </a: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Ejecución o en </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Ejecutar Script del área de trabajo. Si existe más</a:t>
            </a: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un bloque anónimo en la misma hoja de trabajo, se debe marcar el bloque (figura de la derecha) para ejecutar ese bloque en particular. </a:t>
            </a:r>
          </a:p>
          <a:p>
            <a:pPr marL="0" indent="0" algn="just" eaLnBrk="1" hangingPunct="1">
              <a:lnSpc>
                <a:spcPct val="80000"/>
              </a:lnSpc>
              <a:buFont typeface="Arial" pitchFamily="34" charset="0"/>
              <a:buNone/>
            </a:pP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Cuando la base de datos finaliza la ejecución del bloque, y éste no tiene errores, en el ventana Salida de </a:t>
            </a:r>
            <a:r>
              <a:rPr lang="es-CL" sz="1200" b="0" i="0" u="none" strike="noStrike" cap="none" baseline="0" dirty="0" err="1">
                <a:solidFill>
                  <a:srgbClr val="000000"/>
                </a:solidFill>
                <a:latin typeface="Calibri" panose="020F0502020204030204" pitchFamily="34" charset="0"/>
                <a:ea typeface="Arial"/>
                <a:cs typeface="Calibri" panose="020F0502020204030204" pitchFamily="34" charset="0"/>
                <a:sym typeface="Arial"/>
              </a:rPr>
              <a:t>Acripts</a:t>
            </a: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se muestra el mensaje “Procedimiento PL/SQL terminado correctamente”.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lvl="0"/>
            <a:r>
              <a:rPr lang="es-CL" sz="5800" b="1" dirty="0"/>
              <a:t>Aspectos Generales del Lenguaje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1244937"/>
          </a:xfrm>
        </p:spPr>
        <p:txBody>
          <a:bodyPr anchor="ctr" anchorCtr="0"/>
          <a:lstStyle/>
          <a:p>
            <a:r>
              <a:rPr lang="es-ES_tradnl" sz="4800" b="1" dirty="0"/>
              <a:t>Creación y Ejecución de un Bloque Anónimo</a:t>
            </a:r>
          </a:p>
        </p:txBody>
      </p:sp>
    </p:spTree>
    <p:extLst>
      <p:ext uri="{BB962C8B-B14F-4D97-AF65-F5344CB8AC3E}">
        <p14:creationId xmlns:p14="http://schemas.microsoft.com/office/powerpoint/2010/main" val="167984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Creación de un Bloque Anónimo </a:t>
            </a:r>
          </a:p>
        </p:txBody>
      </p:sp>
      <p:pic>
        <p:nvPicPr>
          <p:cNvPr id="49" name="Imagen 48"/>
          <p:cNvPicPr>
            <a:picLocks noChangeAspect="1"/>
          </p:cNvPicPr>
          <p:nvPr/>
        </p:nvPicPr>
        <p:blipFill>
          <a:blip r:embed="rId3"/>
          <a:stretch>
            <a:fillRect/>
          </a:stretch>
        </p:blipFill>
        <p:spPr>
          <a:xfrm>
            <a:off x="136775" y="1373578"/>
            <a:ext cx="8870449" cy="5212532"/>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Ejecución de un Bloque Anónimo </a:t>
            </a:r>
          </a:p>
        </p:txBody>
      </p:sp>
      <p:pic>
        <p:nvPicPr>
          <p:cNvPr id="6" name="Imagen 5"/>
          <p:cNvPicPr>
            <a:picLocks noChangeAspect="1"/>
          </p:cNvPicPr>
          <p:nvPr/>
        </p:nvPicPr>
        <p:blipFill>
          <a:blip r:embed="rId3"/>
          <a:stretch>
            <a:fillRect/>
          </a:stretch>
        </p:blipFill>
        <p:spPr>
          <a:xfrm>
            <a:off x="112389" y="1025725"/>
            <a:ext cx="8919221" cy="5620999"/>
          </a:xfrm>
          <a:prstGeom prst="rect">
            <a:avLst/>
          </a:prstGeom>
        </p:spPr>
      </p:pic>
    </p:spTree>
    <p:extLst>
      <p:ext uri="{BB962C8B-B14F-4D97-AF65-F5344CB8AC3E}">
        <p14:creationId xmlns:p14="http://schemas.microsoft.com/office/powerpoint/2010/main" val="236589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Mostrando la Salida de un </a:t>
            </a:r>
            <a:br>
              <a:rPr lang="es-CL" sz="2800" b="1" dirty="0">
                <a:solidFill>
                  <a:prstClr val="white"/>
                </a:solidFill>
                <a:latin typeface="Calibri"/>
              </a:rPr>
            </a:br>
            <a:r>
              <a:rPr lang="es-CL" sz="2800" b="1" dirty="0">
                <a:solidFill>
                  <a:prstClr val="white"/>
                </a:solidFill>
                <a:latin typeface="Calibri"/>
              </a:rPr>
              <a:t>Bloque PL/SQL</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Activar la salida en SQL Developer:</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pic>
        <p:nvPicPr>
          <p:cNvPr id="5" name="Imagen 4"/>
          <p:cNvPicPr>
            <a:picLocks noChangeAspect="1"/>
          </p:cNvPicPr>
          <p:nvPr/>
        </p:nvPicPr>
        <p:blipFill>
          <a:blip r:embed="rId3"/>
          <a:stretch>
            <a:fillRect/>
          </a:stretch>
        </p:blipFill>
        <p:spPr>
          <a:xfrm>
            <a:off x="33051" y="1757785"/>
            <a:ext cx="9052858" cy="4081154"/>
          </a:xfrm>
          <a:prstGeom prst="rect">
            <a:avLst/>
          </a:prstGeom>
        </p:spPr>
      </p:pic>
    </p:spTree>
    <p:extLst>
      <p:ext uri="{BB962C8B-B14F-4D97-AF65-F5344CB8AC3E}">
        <p14:creationId xmlns:p14="http://schemas.microsoft.com/office/powerpoint/2010/main" val="285868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611188" y="1497958"/>
            <a:ext cx="8352110" cy="4732154"/>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Mostrando la Salida de un </a:t>
            </a:r>
            <a:br>
              <a:rPr lang="es-CL" sz="2800" b="1" dirty="0">
                <a:solidFill>
                  <a:prstClr val="white"/>
                </a:solidFill>
                <a:latin typeface="Calibri"/>
              </a:rPr>
            </a:br>
            <a:r>
              <a:rPr lang="es-CL" sz="2800" b="1" dirty="0">
                <a:solidFill>
                  <a:prstClr val="white"/>
                </a:solidFill>
                <a:latin typeface="Calibri"/>
              </a:rPr>
              <a:t>Bloque PL/SQL</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dirty="0">
                <a:latin typeface="Calibri" panose="020F0502020204030204" pitchFamily="34" charset="0"/>
              </a:rPr>
              <a:t>Usar en el bloque PL/SQL el </a:t>
            </a:r>
            <a:r>
              <a:rPr lang="es-CL" sz="2000" dirty="0" err="1">
                <a:latin typeface="Calibri" panose="020F0502020204030204" pitchFamily="34" charset="0"/>
              </a:rPr>
              <a:t>package</a:t>
            </a:r>
            <a:r>
              <a:rPr lang="es-CL" sz="2000" dirty="0">
                <a:latin typeface="Calibri" panose="020F0502020204030204" pitchFamily="34" charset="0"/>
              </a:rPr>
              <a:t> predefinido de Oracle </a:t>
            </a:r>
            <a:r>
              <a:rPr lang="en-US" sz="2000" dirty="0">
                <a:latin typeface="Calibri" panose="020F0502020204030204" pitchFamily="34" charset="0"/>
              </a:rPr>
              <a:t>DBMS_OUTPUT </a:t>
            </a:r>
            <a:r>
              <a:rPr lang="es-CL" sz="2000" dirty="0">
                <a:latin typeface="Calibri" panose="020F0502020204030204" pitchFamily="34" charset="0"/>
              </a:rPr>
              <a:t>y su procedimiento </a:t>
            </a:r>
            <a:r>
              <a:rPr lang="en-US" sz="2000" dirty="0">
                <a:latin typeface="Calibri" panose="020F0502020204030204" pitchFamily="34" charset="0"/>
              </a:rPr>
              <a:t>PUT_LINE:</a:t>
            </a:r>
            <a:endParaRPr lang="es-CL" sz="2000" dirty="0">
              <a:latin typeface="Calibri" panose="020F0502020204030204" pitchFamily="34" charset="0"/>
              <a:ea typeface="Arial Unicode MS"/>
              <a:cs typeface="Times New Roman" pitchFamily="18" charset="0"/>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275566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11188" y="1941401"/>
            <a:ext cx="8314578" cy="4654471"/>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3" y="212725"/>
            <a:ext cx="4685691" cy="813000"/>
          </a:xfrm>
        </p:spPr>
        <p:txBody>
          <a:bodyPr/>
          <a:lstStyle/>
          <a:p>
            <a:pPr lvl="0" defTabSz="457200">
              <a:defRPr/>
            </a:pPr>
            <a:r>
              <a:rPr lang="es-CL" sz="2800" b="1" dirty="0">
                <a:solidFill>
                  <a:prstClr val="white"/>
                </a:solidFill>
                <a:latin typeface="Calibri"/>
              </a:rPr>
              <a:t>Mostrando la Salida de un </a:t>
            </a:r>
            <a:br>
              <a:rPr lang="es-CL" sz="2800" b="1" dirty="0">
                <a:solidFill>
                  <a:prstClr val="white"/>
                </a:solidFill>
                <a:latin typeface="Calibri"/>
              </a:rPr>
            </a:br>
            <a:r>
              <a:rPr lang="es-CL" sz="2800" b="1" dirty="0">
                <a:solidFill>
                  <a:prstClr val="white"/>
                </a:solidFill>
                <a:latin typeface="Calibri"/>
              </a:rPr>
              <a:t>Bloque PL/SQL</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dirty="0">
                <a:latin typeface="Calibri" panose="020F0502020204030204" pitchFamily="34" charset="0"/>
              </a:rPr>
              <a:t>Otra opción es utilizar el comando SET SERVEROUTPUT ON en conjunto con el </a:t>
            </a:r>
            <a:r>
              <a:rPr lang="es-CL" sz="2000" dirty="0" err="1">
                <a:latin typeface="Calibri" panose="020F0502020204030204" pitchFamily="34" charset="0"/>
              </a:rPr>
              <a:t>package</a:t>
            </a:r>
            <a:r>
              <a:rPr lang="es-CL" sz="2000" dirty="0">
                <a:latin typeface="Calibri" panose="020F0502020204030204" pitchFamily="34" charset="0"/>
              </a:rPr>
              <a:t> predefinido de Oracle </a:t>
            </a:r>
            <a:r>
              <a:rPr lang="en-US" sz="2000" dirty="0">
                <a:latin typeface="Calibri" panose="020F0502020204030204" pitchFamily="34" charset="0"/>
              </a:rPr>
              <a:t>DBMS_OUTPUT </a:t>
            </a:r>
            <a:r>
              <a:rPr lang="es-CL" sz="2000" dirty="0">
                <a:latin typeface="Calibri" panose="020F0502020204030204" pitchFamily="34" charset="0"/>
              </a:rPr>
              <a:t>y su procedimiento </a:t>
            </a:r>
            <a:r>
              <a:rPr lang="en-US" sz="2000" dirty="0">
                <a:latin typeface="Calibri" panose="020F0502020204030204" pitchFamily="34" charset="0"/>
              </a:rPr>
              <a:t>PUT_LINE :</a:t>
            </a:r>
            <a:endParaRPr lang="es-CL" sz="2000" dirty="0">
              <a:latin typeface="Calibri" panose="020F0502020204030204" pitchFamily="34" charset="0"/>
              <a:ea typeface="Arial Unicode MS"/>
              <a:cs typeface="Times New Roman" pitchFamily="18" charset="0"/>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69892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2228592"/>
          </a:xfrm>
        </p:spPr>
        <p:txBody>
          <a:bodyPr/>
          <a:lstStyle/>
          <a:p>
            <a:r>
              <a:rPr lang="es-CL" sz="4800" b="1" dirty="0">
                <a:solidFill>
                  <a:prstClr val="white"/>
                </a:solidFill>
                <a:latin typeface="Calibri"/>
              </a:rPr>
              <a:t>Errores más comunes </a:t>
            </a:r>
            <a:br>
              <a:rPr lang="es-CL" sz="4800" b="1" dirty="0">
                <a:solidFill>
                  <a:prstClr val="white"/>
                </a:solidFill>
                <a:latin typeface="Calibri"/>
              </a:rPr>
            </a:br>
            <a:r>
              <a:rPr lang="es-CL" sz="4800" b="1" dirty="0">
                <a:solidFill>
                  <a:prstClr val="white"/>
                </a:solidFill>
                <a:latin typeface="Calibri"/>
              </a:rPr>
              <a:t>al ejecutar un Bloque PL/SQL</a:t>
            </a:r>
            <a:endParaRPr lang="es-ES_tradnl" sz="4800" b="1" dirty="0"/>
          </a:p>
        </p:txBody>
      </p:sp>
    </p:spTree>
    <p:extLst>
      <p:ext uri="{BB962C8B-B14F-4D97-AF65-F5344CB8AC3E}">
        <p14:creationId xmlns:p14="http://schemas.microsoft.com/office/powerpoint/2010/main" val="259148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algn="just" defTabSz="457200" fontAlgn="base">
              <a:lnSpc>
                <a:spcPct val="80000"/>
              </a:lnSpc>
              <a:spcBef>
                <a:spcPct val="20000"/>
              </a:spcBef>
              <a:spcAft>
                <a:spcPct val="0"/>
              </a:spcAft>
              <a:buClrTx/>
            </a:pPr>
            <a:r>
              <a:rPr lang="en-US" sz="2800" b="1" dirty="0" err="1"/>
              <a:t>Identificador</a:t>
            </a:r>
            <a:r>
              <a:rPr lang="en-US" sz="2800" b="1" dirty="0"/>
              <a:t> no </a:t>
            </a:r>
            <a:r>
              <a:rPr lang="en-US" sz="2800" b="1" dirty="0" err="1"/>
              <a:t>válido</a:t>
            </a:r>
            <a:endParaRPr lang="es-CL" sz="2800" b="1" dirty="0">
              <a:ea typeface="Arial Unicode MS"/>
              <a:cs typeface="Times New Roman" pitchFamily="18" charset="0"/>
            </a:endParaRPr>
          </a:p>
        </p:txBody>
      </p:sp>
      <p:pic>
        <p:nvPicPr>
          <p:cNvPr id="7" name="Imagen 6"/>
          <p:cNvPicPr>
            <a:picLocks noChangeAspect="1"/>
          </p:cNvPicPr>
          <p:nvPr/>
        </p:nvPicPr>
        <p:blipFill>
          <a:blip r:embed="rId3"/>
          <a:stretch>
            <a:fillRect/>
          </a:stretch>
        </p:blipFill>
        <p:spPr>
          <a:xfrm>
            <a:off x="72829" y="1471637"/>
            <a:ext cx="8925318" cy="4316342"/>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algn="just" defTabSz="457200" fontAlgn="base">
              <a:lnSpc>
                <a:spcPct val="80000"/>
              </a:lnSpc>
              <a:spcBef>
                <a:spcPct val="20000"/>
              </a:spcBef>
              <a:spcAft>
                <a:spcPct val="0"/>
              </a:spcAft>
              <a:buClrTx/>
            </a:pPr>
            <a:r>
              <a:rPr lang="es-CL" sz="2800" b="1" dirty="0"/>
              <a:t>Conversión de tipo de dato</a:t>
            </a:r>
            <a:endParaRPr lang="es-CL" sz="2800" b="1" dirty="0">
              <a:ea typeface="Arial Unicode MS"/>
              <a:cs typeface="Times New Roman" pitchFamily="18" charset="0"/>
            </a:endParaRPr>
          </a:p>
        </p:txBody>
      </p:sp>
      <p:pic>
        <p:nvPicPr>
          <p:cNvPr id="4" name="Imagen 3"/>
          <p:cNvPicPr>
            <a:picLocks noChangeAspect="1"/>
          </p:cNvPicPr>
          <p:nvPr/>
        </p:nvPicPr>
        <p:blipFill>
          <a:blip r:embed="rId3"/>
          <a:stretch>
            <a:fillRect/>
          </a:stretch>
        </p:blipFill>
        <p:spPr>
          <a:xfrm>
            <a:off x="161161" y="1528784"/>
            <a:ext cx="8821677" cy="4773582"/>
          </a:xfrm>
          <a:prstGeom prst="rect">
            <a:avLst/>
          </a:prstGeom>
        </p:spPr>
      </p:pic>
    </p:spTree>
    <p:extLst>
      <p:ext uri="{BB962C8B-B14F-4D97-AF65-F5344CB8AC3E}">
        <p14:creationId xmlns:p14="http://schemas.microsoft.com/office/powerpoint/2010/main" val="161304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3242" y="212725"/>
            <a:ext cx="4758981" cy="813000"/>
          </a:xfrm>
        </p:spPr>
        <p:txBody>
          <a:bodyPr/>
          <a:lstStyle/>
          <a:p>
            <a:pPr defTabSz="457200" fontAlgn="base">
              <a:lnSpc>
                <a:spcPct val="80000"/>
              </a:lnSpc>
              <a:spcBef>
                <a:spcPct val="20000"/>
              </a:spcBef>
              <a:spcAft>
                <a:spcPct val="0"/>
              </a:spcAft>
              <a:buClrTx/>
            </a:pPr>
            <a:r>
              <a:rPr lang="es-CL" sz="2800" b="1" dirty="0"/>
              <a:t>Precisión de número o buffer de cadenas de caracteres</a:t>
            </a:r>
            <a:endParaRPr lang="es-CL" sz="2800" b="1" dirty="0">
              <a:ea typeface="Arial Unicode MS"/>
              <a:cs typeface="Times New Roman" pitchFamily="18" charset="0"/>
            </a:endParaRPr>
          </a:p>
        </p:txBody>
      </p:sp>
      <p:pic>
        <p:nvPicPr>
          <p:cNvPr id="4" name="Imagen 3"/>
          <p:cNvPicPr>
            <a:picLocks noChangeAspect="1"/>
          </p:cNvPicPr>
          <p:nvPr/>
        </p:nvPicPr>
        <p:blipFill>
          <a:blip r:embed="rId3"/>
          <a:stretch>
            <a:fillRect/>
          </a:stretch>
        </p:blipFill>
        <p:spPr>
          <a:xfrm>
            <a:off x="161161" y="1528784"/>
            <a:ext cx="8821677" cy="4773582"/>
          </a:xfrm>
          <a:prstGeom prst="rect">
            <a:avLst/>
          </a:prstGeom>
        </p:spPr>
      </p:pic>
    </p:spTree>
    <p:extLst>
      <p:ext uri="{BB962C8B-B14F-4D97-AF65-F5344CB8AC3E}">
        <p14:creationId xmlns:p14="http://schemas.microsoft.com/office/powerpoint/2010/main" val="44875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3242" y="212725"/>
            <a:ext cx="4758981" cy="813000"/>
          </a:xfrm>
        </p:spPr>
        <p:txBody>
          <a:bodyPr/>
          <a:lstStyle/>
          <a:p>
            <a:pPr defTabSz="457200" fontAlgn="base">
              <a:lnSpc>
                <a:spcPct val="80000"/>
              </a:lnSpc>
              <a:spcBef>
                <a:spcPct val="20000"/>
              </a:spcBef>
              <a:spcAft>
                <a:spcPct val="0"/>
              </a:spcAft>
              <a:buClrTx/>
            </a:pPr>
            <a:r>
              <a:rPr lang="es-CL" sz="2800" b="1" dirty="0"/>
              <a:t>No se ha finalizado una sentencia PL/SQL o SQL</a:t>
            </a:r>
            <a:endParaRPr lang="es-CL" sz="2800" b="1" dirty="0">
              <a:ea typeface="Arial Unicode MS"/>
              <a:cs typeface="Times New Roman" pitchFamily="18" charset="0"/>
            </a:endParaRPr>
          </a:p>
        </p:txBody>
      </p:sp>
      <p:pic>
        <p:nvPicPr>
          <p:cNvPr id="5" name="Imagen 4"/>
          <p:cNvPicPr>
            <a:picLocks noChangeAspect="1"/>
          </p:cNvPicPr>
          <p:nvPr/>
        </p:nvPicPr>
        <p:blipFill>
          <a:blip r:embed="rId3"/>
          <a:stretch>
            <a:fillRect/>
          </a:stretch>
        </p:blipFill>
        <p:spPr>
          <a:xfrm>
            <a:off x="1452711" y="1628800"/>
            <a:ext cx="5352752" cy="4852837"/>
          </a:xfrm>
          <a:prstGeom prst="rect">
            <a:avLst/>
          </a:prstGeom>
        </p:spPr>
      </p:pic>
    </p:spTree>
    <p:extLst>
      <p:ext uri="{BB962C8B-B14F-4D97-AF65-F5344CB8AC3E}">
        <p14:creationId xmlns:p14="http://schemas.microsoft.com/office/powerpoint/2010/main" val="1661536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3242" y="212725"/>
            <a:ext cx="4758981" cy="813000"/>
          </a:xfrm>
        </p:spPr>
        <p:txBody>
          <a:bodyPr/>
          <a:lstStyle/>
          <a:p>
            <a:pPr defTabSz="457200" fontAlgn="base">
              <a:lnSpc>
                <a:spcPct val="80000"/>
              </a:lnSpc>
              <a:spcBef>
                <a:spcPct val="20000"/>
              </a:spcBef>
              <a:spcAft>
                <a:spcPct val="0"/>
              </a:spcAft>
              <a:buClrTx/>
            </a:pPr>
            <a:r>
              <a:rPr lang="es-CL" sz="2800" b="1" dirty="0"/>
              <a:t>No se ha finalizado una sentencia PL/SQL o SQL</a:t>
            </a:r>
            <a:endParaRPr lang="es-CL" sz="2800" b="1" dirty="0">
              <a:ea typeface="Arial Unicode MS"/>
              <a:cs typeface="Times New Roman" pitchFamily="18" charset="0"/>
            </a:endParaRPr>
          </a:p>
        </p:txBody>
      </p:sp>
      <p:pic>
        <p:nvPicPr>
          <p:cNvPr id="4" name="Imagen 3"/>
          <p:cNvPicPr>
            <a:picLocks noChangeAspect="1"/>
          </p:cNvPicPr>
          <p:nvPr/>
        </p:nvPicPr>
        <p:blipFill>
          <a:blip r:embed="rId3"/>
          <a:stretch>
            <a:fillRect/>
          </a:stretch>
        </p:blipFill>
        <p:spPr>
          <a:xfrm>
            <a:off x="912262" y="1543071"/>
            <a:ext cx="7117313" cy="4823041"/>
          </a:xfrm>
          <a:prstGeom prst="rect">
            <a:avLst/>
          </a:prstGeom>
        </p:spPr>
      </p:pic>
    </p:spTree>
    <p:extLst>
      <p:ext uri="{BB962C8B-B14F-4D97-AF65-F5344CB8AC3E}">
        <p14:creationId xmlns:p14="http://schemas.microsoft.com/office/powerpoint/2010/main" val="222018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3242" y="212725"/>
            <a:ext cx="4758981" cy="813000"/>
          </a:xfrm>
        </p:spPr>
        <p:txBody>
          <a:bodyPr/>
          <a:lstStyle/>
          <a:p>
            <a:pPr defTabSz="457200" fontAlgn="base">
              <a:lnSpc>
                <a:spcPct val="80000"/>
              </a:lnSpc>
              <a:spcBef>
                <a:spcPct val="20000"/>
              </a:spcBef>
              <a:spcAft>
                <a:spcPct val="0"/>
              </a:spcAft>
              <a:buClrTx/>
            </a:pPr>
            <a:r>
              <a:rPr lang="es-CL" sz="2800" b="1" dirty="0"/>
              <a:t>No se ha finalizado una sentencia PL/SQL o SQL</a:t>
            </a:r>
            <a:endParaRPr lang="es-CL" sz="2800" b="1" dirty="0">
              <a:ea typeface="Arial Unicode MS"/>
              <a:cs typeface="Times New Roman" pitchFamily="18" charset="0"/>
            </a:endParaRPr>
          </a:p>
        </p:txBody>
      </p:sp>
      <p:pic>
        <p:nvPicPr>
          <p:cNvPr id="5" name="Imagen 4"/>
          <p:cNvPicPr>
            <a:picLocks noChangeAspect="1"/>
          </p:cNvPicPr>
          <p:nvPr/>
        </p:nvPicPr>
        <p:blipFill>
          <a:blip r:embed="rId3"/>
          <a:stretch>
            <a:fillRect/>
          </a:stretch>
        </p:blipFill>
        <p:spPr>
          <a:xfrm>
            <a:off x="888688" y="1628800"/>
            <a:ext cx="7571100" cy="3563638"/>
          </a:xfrm>
          <a:prstGeom prst="rect">
            <a:avLst/>
          </a:prstGeom>
        </p:spPr>
      </p:pic>
    </p:spTree>
    <p:extLst>
      <p:ext uri="{BB962C8B-B14F-4D97-AF65-F5344CB8AC3E}">
        <p14:creationId xmlns:p14="http://schemas.microsoft.com/office/powerpoint/2010/main" val="26117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describieron las características del lenguaje PL/SQL.</a:t>
            </a:r>
          </a:p>
          <a:p>
            <a:pPr marL="393700" indent="-342900" algn="just">
              <a:buFont typeface="Arial" panose="020B0604020202020204" pitchFamily="34" charset="0"/>
              <a:buChar char="•"/>
            </a:pPr>
            <a:r>
              <a:rPr lang="es-CL" sz="2200" dirty="0"/>
              <a:t>Se explicó cuáles son los beneficios del lenguaje PL/SQL.</a:t>
            </a:r>
          </a:p>
          <a:p>
            <a:pPr marL="393700" indent="-342900" algn="just">
              <a:buFont typeface="Arial" panose="020B0604020202020204" pitchFamily="34" charset="0"/>
              <a:buChar char="•"/>
            </a:pPr>
            <a:r>
              <a:rPr lang="es-CL" sz="2200" dirty="0"/>
              <a:t>Cuál es la estructura un bloque PL/SQL.</a:t>
            </a:r>
          </a:p>
          <a:p>
            <a:pPr marL="393700" indent="-342900" algn="just">
              <a:buFont typeface="Arial" panose="020B0604020202020204" pitchFamily="34" charset="0"/>
              <a:buChar char="•"/>
            </a:pPr>
            <a:r>
              <a:rPr lang="es-CL" sz="2200" dirty="0"/>
              <a:t>Se explicó cuáles son los diferentes tipos de bloques PL/SQL.</a:t>
            </a:r>
          </a:p>
          <a:p>
            <a:pPr marL="393700" indent="-342900" algn="just">
              <a:buFont typeface="Arial" panose="020B0604020202020204" pitchFamily="34" charset="0"/>
              <a:buChar char="•"/>
            </a:pPr>
            <a:r>
              <a:rPr lang="es-CL" sz="2200" dirty="0"/>
              <a:t>Se explicó cómo construir y ejecutar un bloque PL/SQL usando la herramienta SQL </a:t>
            </a:r>
            <a:r>
              <a:rPr lang="es-CL" sz="2200" dirty="0" err="1"/>
              <a:t>Developer</a:t>
            </a:r>
            <a:r>
              <a:rPr lang="es-CL" sz="2200" dirty="0"/>
              <a:t>.</a:t>
            </a:r>
          </a:p>
          <a:p>
            <a:pPr marL="393700" indent="-342900" algn="just">
              <a:buFont typeface="Arial" panose="020B0604020202020204" pitchFamily="34" charset="0"/>
              <a:buChar char="•"/>
            </a:pPr>
            <a:r>
              <a:rPr lang="es-CL" sz="2200" dirty="0"/>
              <a:t>Se explicó cómo usar el </a:t>
            </a:r>
            <a:r>
              <a:rPr lang="es-CL" sz="2200" dirty="0" err="1"/>
              <a:t>Package</a:t>
            </a:r>
            <a:r>
              <a:rPr lang="es-CL" sz="2200" dirty="0"/>
              <a:t> DBMS_OUTPUT para visualizar alguna salida del bloque PL/SQL.</a:t>
            </a:r>
          </a:p>
          <a:p>
            <a:pPr marL="393700" indent="-342900" algn="just">
              <a:buFont typeface="Arial" panose="020B0604020202020204" pitchFamily="34" charset="0"/>
              <a:buChar char="•"/>
            </a:pPr>
            <a:r>
              <a:rPr lang="es-CL" sz="2200" dirty="0"/>
              <a:t>Se explicaron cuáles son los errores de compilación de un bloque PL/SQL </a:t>
            </a:r>
            <a:r>
              <a:rPr lang="es-CL" sz="2200" dirty="0" err="1"/>
              <a:t>Anonimo</a:t>
            </a:r>
            <a:r>
              <a:rPr lang="es-CL" sz="2200" dirty="0"/>
              <a:t> más comunes.</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Características del lenguaje PL/SQL.</a:t>
            </a:r>
          </a:p>
          <a:p>
            <a:pPr marL="393700" indent="-342900" algn="just">
              <a:buFont typeface="Arial" panose="020B0604020202020204" pitchFamily="34" charset="0"/>
              <a:buChar char="•"/>
            </a:pPr>
            <a:r>
              <a:rPr lang="es-CL" sz="2200" dirty="0"/>
              <a:t>Cuáles son los beneficios del lenguaje PL/SQL.</a:t>
            </a:r>
          </a:p>
          <a:p>
            <a:pPr marL="393700" indent="-342900" algn="just">
              <a:buFont typeface="Arial" panose="020B0604020202020204" pitchFamily="34" charset="0"/>
              <a:buChar char="•"/>
            </a:pPr>
            <a:r>
              <a:rPr lang="es-CL" sz="2200" dirty="0"/>
              <a:t>Cuál es la estructura un bloque PL/SQL.</a:t>
            </a:r>
          </a:p>
          <a:p>
            <a:pPr marL="393700" indent="-342900" algn="just">
              <a:buFont typeface="Arial" panose="020B0604020202020204" pitchFamily="34" charset="0"/>
              <a:buChar char="•"/>
            </a:pPr>
            <a:r>
              <a:rPr lang="es-CL" sz="2200" dirty="0"/>
              <a:t>Cuáles son los diferentes tipos de bloques PL/SQL.</a:t>
            </a:r>
          </a:p>
          <a:p>
            <a:pPr marL="393700" indent="-342900" algn="just">
              <a:buFont typeface="Arial" panose="020B0604020202020204" pitchFamily="34" charset="0"/>
              <a:buChar char="•"/>
            </a:pPr>
            <a:r>
              <a:rPr lang="es-CL" sz="2200" dirty="0"/>
              <a:t>Cómo construir y ejecutar un bloque PL/SQL usando la herramienta SQL </a:t>
            </a:r>
            <a:r>
              <a:rPr lang="es-CL" sz="2200" dirty="0" err="1"/>
              <a:t>Developer</a:t>
            </a:r>
            <a:r>
              <a:rPr lang="es-CL" sz="2200" dirty="0"/>
              <a:t>.</a:t>
            </a:r>
          </a:p>
          <a:p>
            <a:pPr marL="393700" indent="-342900" algn="just">
              <a:buFont typeface="Arial" panose="020B0604020202020204" pitchFamily="34" charset="0"/>
              <a:buChar char="•"/>
            </a:pPr>
            <a:r>
              <a:rPr lang="es-CL" sz="2200" dirty="0"/>
              <a:t>Cómo usar el </a:t>
            </a:r>
            <a:r>
              <a:rPr lang="es-CL" sz="2200" dirty="0" err="1"/>
              <a:t>Package</a:t>
            </a:r>
            <a:r>
              <a:rPr lang="es-CL" sz="2200" dirty="0"/>
              <a:t> DBMS_OUTPUT para visualizar alguna salida del bloque PL/SQL.</a:t>
            </a:r>
          </a:p>
          <a:p>
            <a:pPr marL="393700" indent="-342900" algn="just">
              <a:buFont typeface="Arial" panose="020B0604020202020204" pitchFamily="34" charset="0"/>
              <a:buChar char="•"/>
            </a:pPr>
            <a:r>
              <a:rPr lang="es-CL" sz="2200" dirty="0"/>
              <a:t>Cuáles son los errores de compilación de un bloque PL/</a:t>
            </a:r>
            <a:r>
              <a:rPr lang="es-CL" sz="2200"/>
              <a:t>SQL Anónimo </a:t>
            </a:r>
            <a:r>
              <a:rPr lang="es-CL" sz="2200" dirty="0"/>
              <a:t>más comunes.</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1603200"/>
          </a:xfrm>
          <a:prstGeom prst="rect">
            <a:avLst/>
          </a:prstGeom>
        </p:spPr>
        <p:txBody>
          <a:bodyPr spcFirstLastPara="1" wrap="square" lIns="91425" tIns="45700" rIns="91425" bIns="45700" anchor="ctr" anchorCtr="0">
            <a:noAutofit/>
          </a:bodyPr>
          <a:lstStyle/>
          <a:p>
            <a:pPr lvl="0"/>
            <a:r>
              <a:rPr lang="es-ES_tradnl" sz="4800" b="1" dirty="0"/>
              <a:t>Conceptos del Lenguaje PL/SQL</a:t>
            </a:r>
            <a:endParaRPr sz="4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Lenguaje de Programación PL/SQL</a:t>
            </a:r>
          </a:p>
        </p:txBody>
      </p:sp>
      <p:pic>
        <p:nvPicPr>
          <p:cNvPr id="2" name="Imagen 1">
            <a:extLst>
              <a:ext uri="{FF2B5EF4-FFF2-40B4-BE49-F238E27FC236}">
                <a16:creationId xmlns:a16="http://schemas.microsoft.com/office/drawing/2014/main" id="{7E4CC3AB-9F26-4E64-B35B-89E8533BF0B2}"/>
              </a:ext>
            </a:extLst>
          </p:cNvPr>
          <p:cNvPicPr>
            <a:picLocks noChangeAspect="1"/>
          </p:cNvPicPr>
          <p:nvPr/>
        </p:nvPicPr>
        <p:blipFill>
          <a:blip r:embed="rId3"/>
          <a:stretch>
            <a:fillRect/>
          </a:stretch>
        </p:blipFill>
        <p:spPr>
          <a:xfrm>
            <a:off x="139959" y="1543722"/>
            <a:ext cx="8864082" cy="4548674"/>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Lenguaje de Programación PL/SQL</a:t>
            </a:r>
          </a:p>
        </p:txBody>
      </p:sp>
      <p:pic>
        <p:nvPicPr>
          <p:cNvPr id="4" name="Imagen 3">
            <a:extLst>
              <a:ext uri="{FF2B5EF4-FFF2-40B4-BE49-F238E27FC236}">
                <a16:creationId xmlns:a16="http://schemas.microsoft.com/office/drawing/2014/main" id="{9E8A4CB0-68CD-4984-89E4-7EFF9A54BA75}"/>
              </a:ext>
            </a:extLst>
          </p:cNvPr>
          <p:cNvPicPr>
            <a:picLocks noChangeAspect="1"/>
          </p:cNvPicPr>
          <p:nvPr/>
        </p:nvPicPr>
        <p:blipFill>
          <a:blip r:embed="rId3"/>
          <a:stretch>
            <a:fillRect/>
          </a:stretch>
        </p:blipFill>
        <p:spPr>
          <a:xfrm>
            <a:off x="746449" y="1087066"/>
            <a:ext cx="7595119" cy="5722493"/>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Beneficios de PL/SQL</a:t>
            </a:r>
          </a:p>
        </p:txBody>
      </p:sp>
      <p:pic>
        <p:nvPicPr>
          <p:cNvPr id="8" name="Imagen 7"/>
          <p:cNvPicPr>
            <a:picLocks noChangeAspect="1"/>
          </p:cNvPicPr>
          <p:nvPr/>
        </p:nvPicPr>
        <p:blipFill>
          <a:blip r:embed="rId3"/>
          <a:stretch>
            <a:fillRect/>
          </a:stretch>
        </p:blipFill>
        <p:spPr>
          <a:xfrm>
            <a:off x="-8096" y="1276047"/>
            <a:ext cx="9306643" cy="5193373"/>
          </a:xfrm>
          <a:prstGeom prst="rect">
            <a:avLst/>
          </a:prstGeom>
        </p:spPr>
      </p:pic>
    </p:spTree>
    <p:extLst>
      <p:ext uri="{BB962C8B-B14F-4D97-AF65-F5344CB8AC3E}">
        <p14:creationId xmlns:p14="http://schemas.microsoft.com/office/powerpoint/2010/main" val="293406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707716" y="212725"/>
            <a:ext cx="4288185" cy="813000"/>
          </a:xfrm>
        </p:spPr>
        <p:txBody>
          <a:bodyPr/>
          <a:lstStyle/>
          <a:p>
            <a:pPr lvl="0" defTabSz="457200">
              <a:defRPr/>
            </a:pPr>
            <a:r>
              <a:rPr lang="es-CL" sz="2800" b="1" dirty="0">
                <a:solidFill>
                  <a:prstClr val="white"/>
                </a:solidFill>
                <a:latin typeface="Calibri"/>
              </a:rPr>
              <a:t>Estructura de un Bloque PL/SQL</a:t>
            </a:r>
          </a:p>
        </p:txBody>
      </p:sp>
      <p:pic>
        <p:nvPicPr>
          <p:cNvPr id="4" name="Imagen 3"/>
          <p:cNvPicPr>
            <a:picLocks noChangeAspect="1"/>
          </p:cNvPicPr>
          <p:nvPr/>
        </p:nvPicPr>
        <p:blipFill>
          <a:blip r:embed="rId3"/>
          <a:stretch>
            <a:fillRect/>
          </a:stretch>
        </p:blipFill>
        <p:spPr>
          <a:xfrm>
            <a:off x="363754" y="1536027"/>
            <a:ext cx="8597683" cy="4836197"/>
          </a:xfrm>
          <a:prstGeom prst="rect">
            <a:avLst/>
          </a:prstGeom>
        </p:spPr>
      </p:pic>
    </p:spTree>
    <p:extLst>
      <p:ext uri="{BB962C8B-B14F-4D97-AF65-F5344CB8AC3E}">
        <p14:creationId xmlns:p14="http://schemas.microsoft.com/office/powerpoint/2010/main" val="107365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707716" y="212725"/>
            <a:ext cx="4288185" cy="813000"/>
          </a:xfrm>
        </p:spPr>
        <p:txBody>
          <a:bodyPr/>
          <a:lstStyle/>
          <a:p>
            <a:pPr lvl="0" defTabSz="457200">
              <a:defRPr/>
            </a:pPr>
            <a:r>
              <a:rPr lang="es-CL" sz="2800" b="1" dirty="0">
                <a:solidFill>
                  <a:prstClr val="white"/>
                </a:solidFill>
                <a:latin typeface="Calibri"/>
              </a:rPr>
              <a:t>Tipos de Bloques PL/SQL</a:t>
            </a:r>
          </a:p>
        </p:txBody>
      </p:sp>
      <p:pic>
        <p:nvPicPr>
          <p:cNvPr id="2" name="Imagen 1"/>
          <p:cNvPicPr>
            <a:picLocks noChangeAspect="1"/>
          </p:cNvPicPr>
          <p:nvPr/>
        </p:nvPicPr>
        <p:blipFill>
          <a:blip r:embed="rId3"/>
          <a:stretch>
            <a:fillRect/>
          </a:stretch>
        </p:blipFill>
        <p:spPr>
          <a:xfrm>
            <a:off x="28576" y="1280081"/>
            <a:ext cx="9029700" cy="4792325"/>
          </a:xfrm>
          <a:prstGeom prst="rect">
            <a:avLst/>
          </a:prstGeom>
        </p:spPr>
      </p:pic>
    </p:spTree>
    <p:extLst>
      <p:ext uri="{BB962C8B-B14F-4D97-AF65-F5344CB8AC3E}">
        <p14:creationId xmlns:p14="http://schemas.microsoft.com/office/powerpoint/2010/main" val="2303471518"/>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D825AA-4524-44B0-99BE-7CD69D4D051C}"/>
</file>

<file path=customXml/itemProps2.xml><?xml version="1.0" encoding="utf-8"?>
<ds:datastoreItem xmlns:ds="http://schemas.openxmlformats.org/officeDocument/2006/customXml" ds:itemID="{D516AFAA-A686-4CE0-90A2-03C43C69AC13}"/>
</file>

<file path=customXml/itemProps3.xml><?xml version="1.0" encoding="utf-8"?>
<ds:datastoreItem xmlns:ds="http://schemas.openxmlformats.org/officeDocument/2006/customXml" ds:itemID="{AD00FA42-F2FE-4856-968D-3E4B94914248}"/>
</file>

<file path=docProps/app.xml><?xml version="1.0" encoding="utf-8"?>
<Properties xmlns="http://schemas.openxmlformats.org/officeDocument/2006/extended-properties" xmlns:vt="http://schemas.openxmlformats.org/officeDocument/2006/docPropsVTypes">
  <TotalTime>4786</TotalTime>
  <Words>3311</Words>
  <Application>Microsoft Office PowerPoint</Application>
  <PresentationFormat>Presentación en pantalla (4:3)</PresentationFormat>
  <Paragraphs>149</Paragraphs>
  <Slides>23</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23</vt:i4>
      </vt:variant>
    </vt:vector>
  </HeadingPairs>
  <TitlesOfParts>
    <vt:vector size="31" baseType="lpstr">
      <vt:lpstr>Arial</vt:lpstr>
      <vt:lpstr>Bebas Neue</vt:lpstr>
      <vt:lpstr>Franklin Gothic</vt:lpstr>
      <vt:lpstr>Roboto Mono</vt:lpstr>
      <vt:lpstr>Wingdings</vt:lpstr>
      <vt:lpstr>Calibri</vt:lpstr>
      <vt:lpstr>Roboto Condensed</vt:lpstr>
      <vt:lpstr>Tema de Office</vt:lpstr>
      <vt:lpstr>Aspectos Generales del Lenguaje PL/SQL</vt:lpstr>
      <vt:lpstr>Experiencia de Aprendizaje y Competencia Asociada</vt:lpstr>
      <vt:lpstr>Objetivos de la Clase</vt:lpstr>
      <vt:lpstr>Conceptos del Lenguaje PL/SQL</vt:lpstr>
      <vt:lpstr>Lenguaje de Programación PL/SQL</vt:lpstr>
      <vt:lpstr>Lenguaje de Programación PL/SQL</vt:lpstr>
      <vt:lpstr>Beneficios de PL/SQL</vt:lpstr>
      <vt:lpstr>Estructura de un Bloque PL/SQL</vt:lpstr>
      <vt:lpstr>Tipos de Bloques PL/SQL</vt:lpstr>
      <vt:lpstr>Creación y Ejecución de un Bloque Anónimo</vt:lpstr>
      <vt:lpstr>Creación de un Bloque Anónimo </vt:lpstr>
      <vt:lpstr>Ejecución de un Bloque Anónimo </vt:lpstr>
      <vt:lpstr>Mostrando la Salida de un  Bloque PL/SQL</vt:lpstr>
      <vt:lpstr>Mostrando la Salida de un  Bloque PL/SQL</vt:lpstr>
      <vt:lpstr>Mostrando la Salida de un  Bloque PL/SQL</vt:lpstr>
      <vt:lpstr>Errores más comunes  al ejecutar un Bloque PL/SQL</vt:lpstr>
      <vt:lpstr>Identificador no válido</vt:lpstr>
      <vt:lpstr>Conversión de tipo de dato</vt:lpstr>
      <vt:lpstr>Precisión de número o buffer de cadenas de caracteres</vt:lpstr>
      <vt:lpstr>No se ha finalizado una sentencia PL/SQL o SQL</vt:lpstr>
      <vt:lpstr>No se ha finalizado una sentencia PL/SQL o SQL</vt:lpstr>
      <vt:lpstr>No se ha finalizado una sentencia PL/SQL o SQL</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Alejandra de las Mercedes Gajardo San Martín</cp:lastModifiedBy>
  <cp:revision>261</cp:revision>
  <dcterms:modified xsi:type="dcterms:W3CDTF">2020-12-23T03:14:18Z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